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3" r:id="rId4"/>
    <p:sldId id="269" r:id="rId5"/>
    <p:sldId id="259" r:id="rId6"/>
    <p:sldId id="260" r:id="rId7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55" autoAdjust="0"/>
    <p:restoredTop sz="94565" autoAdjust="0"/>
  </p:normalViewPr>
  <p:slideViewPr>
    <p:cSldViewPr>
      <p:cViewPr varScale="1">
        <p:scale>
          <a:sx n="140" d="100"/>
          <a:sy n="140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28.06.16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28.06.16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08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68" y="1556793"/>
            <a:ext cx="7166671" cy="4032447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99792" y="5389693"/>
            <a:ext cx="6194052" cy="43157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Triumph </a:t>
            </a:r>
            <a:r>
              <a:rPr lang="de-AT" b="1" dirty="0" err="1" smtClean="0"/>
              <a:t>Thruxton</a:t>
            </a:r>
            <a:r>
              <a:rPr lang="de-AT" b="1" dirty="0" smtClean="0"/>
              <a:t> 1200 R Mod</a:t>
            </a:r>
            <a:r>
              <a:rPr lang="de-AT" b="1" dirty="0"/>
              <a:t>. </a:t>
            </a:r>
            <a:r>
              <a:rPr lang="de-AT" b="1" dirty="0" smtClean="0"/>
              <a:t>16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16/2016</a:t>
            </a:r>
            <a:endParaRPr lang="de-AT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5"/>
          <p:cNvSpPr>
            <a:spLocks noGrp="1"/>
          </p:cNvSpPr>
          <p:nvPr>
            <p:ph type="body" sz="quarter" idx="14"/>
          </p:nvPr>
        </p:nvSpPr>
        <p:spPr bwMode="auto">
          <a:xfrm>
            <a:off x="1043608" y="5708966"/>
            <a:ext cx="2952130" cy="4279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900" dirty="0" smtClean="0"/>
              <a:t>Abbildung kann vom Original abweichen /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900" dirty="0" smtClean="0"/>
              <a:t>Picture </a:t>
            </a:r>
            <a:r>
              <a:rPr lang="de-AT" altLang="de-DE" sz="900" dirty="0" err="1" smtClean="0"/>
              <a:t>can</a:t>
            </a:r>
            <a:r>
              <a:rPr lang="de-AT" altLang="de-DE" sz="900" dirty="0" smtClean="0"/>
              <a:t> </a:t>
            </a:r>
            <a:r>
              <a:rPr lang="de-AT" altLang="de-DE" sz="900" dirty="0" err="1" smtClean="0"/>
              <a:t>deviate</a:t>
            </a:r>
            <a:r>
              <a:rPr lang="de-AT" altLang="de-DE" sz="900" dirty="0" smtClean="0"/>
              <a:t> </a:t>
            </a:r>
            <a:r>
              <a:rPr lang="de-AT" altLang="de-DE" sz="900" dirty="0" err="1" smtClean="0"/>
              <a:t>from</a:t>
            </a:r>
            <a:r>
              <a:rPr lang="de-AT" altLang="de-DE" sz="900" dirty="0" smtClean="0"/>
              <a:t> original </a:t>
            </a:r>
            <a:r>
              <a:rPr lang="de-AT" altLang="de-DE" sz="900" dirty="0" err="1" smtClean="0"/>
              <a:t>product</a:t>
            </a:r>
            <a:endParaRPr lang="de-AT" altLang="de-DE" sz="900" dirty="0" smtClean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68520"/>
              </p:ext>
            </p:extLst>
          </p:nvPr>
        </p:nvGraphicFramePr>
        <p:xfrm>
          <a:off x="5415413" y="4797152"/>
          <a:ext cx="3389229" cy="1054200"/>
        </p:xfrm>
        <a:graphic>
          <a:graphicData uri="http://schemas.openxmlformats.org/drawingml/2006/table">
            <a:tbl>
              <a:tblPr/>
              <a:tblGrid>
                <a:gridCol w="748534"/>
                <a:gridCol w="748534"/>
                <a:gridCol w="346807"/>
                <a:gridCol w="566875"/>
                <a:gridCol w="978479"/>
              </a:tblGrid>
              <a:tr h="19186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(kg)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77886"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>
                          <a:latin typeface="Calibri"/>
                          <a:cs typeface="Calibri"/>
                        </a:rPr>
                        <a:t>stock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latin typeface="Calibri"/>
                          <a:cs typeface="Calibri"/>
                        </a:rPr>
                        <a:t>REMUS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Calibri"/>
                          <a:cs typeface="Calibri"/>
                        </a:rPr>
                        <a:t>Außenmantel </a:t>
                      </a:r>
                      <a:r>
                        <a:rPr lang="de-AT" sz="800" b="0" i="0" u="none" strike="noStrike" dirty="0">
                          <a:latin typeface="Calibri"/>
                          <a:cs typeface="Calibri"/>
                        </a:rPr>
                        <a:t>/ </a:t>
                      </a:r>
                      <a:r>
                        <a:rPr lang="de-AT" sz="800" b="0" i="0" u="none" strike="noStrike" dirty="0" err="1" smtClean="0">
                          <a:latin typeface="Calibri"/>
                          <a:cs typeface="Calibri"/>
                        </a:rPr>
                        <a:t>sleeve</a:t>
                      </a:r>
                      <a:endParaRPr lang="de-AT" sz="8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Calibri"/>
                          <a:cs typeface="Calibri"/>
                        </a:rPr>
                        <a:t>Edelstahl</a:t>
                      </a:r>
                      <a:r>
                        <a:rPr lang="de-AT" sz="800" b="1" i="0" u="none" strike="noStrike" baseline="0" dirty="0" smtClean="0">
                          <a:latin typeface="Calibri"/>
                          <a:cs typeface="Calibri"/>
                        </a:rPr>
                        <a:t> /</a:t>
                      </a:r>
                      <a:r>
                        <a:rPr lang="de-AT" sz="800" b="1" i="0" u="none" strike="noStrike" dirty="0" smtClean="0">
                          <a:latin typeface="Calibri"/>
                          <a:cs typeface="Calibri"/>
                        </a:rPr>
                        <a:t/>
                      </a:r>
                      <a:br>
                        <a:rPr lang="de-AT" sz="800" b="1" i="0" u="none" strike="noStrike" dirty="0" smtClean="0">
                          <a:latin typeface="Calibri"/>
                          <a:cs typeface="Calibri"/>
                        </a:rPr>
                      </a:br>
                      <a:r>
                        <a:rPr lang="de-AT" sz="800" b="1" i="0" u="none" strike="noStrike" dirty="0" err="1" smtClean="0"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800" b="1" i="0" u="none" strike="noStrike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800" b="1" i="0" u="none" strike="noStrike" dirty="0" err="1" smtClean="0">
                          <a:latin typeface="Calibri"/>
                          <a:cs typeface="Calibri"/>
                        </a:rPr>
                        <a:t>steel</a:t>
                      </a:r>
                      <a:endParaRPr lang="de-AT" sz="800" b="1" i="0" u="none" strike="noStrike" dirty="0" smtClean="0"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802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Calibri"/>
                          <a:cs typeface="Calibri"/>
                        </a:rPr>
                        <a:t>Schalldämpfer links und rechts / </a:t>
                      </a:r>
                    </a:p>
                    <a:p>
                      <a:pPr algn="ctr" fontAlgn="b"/>
                      <a:r>
                        <a:rPr lang="de-AT" sz="800" b="0" i="0" u="none" strike="noStrike" dirty="0" err="1" smtClean="0">
                          <a:latin typeface="Calibri"/>
                          <a:cs typeface="Calibri"/>
                        </a:rPr>
                        <a:t>silencer</a:t>
                      </a:r>
                      <a:r>
                        <a:rPr lang="de-AT" sz="800" b="0" i="0" u="none" strike="noStrike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latin typeface="Calibri"/>
                          <a:cs typeface="Calibri"/>
                        </a:rPr>
                        <a:t>left</a:t>
                      </a:r>
                      <a:r>
                        <a:rPr lang="de-AT" sz="800" b="0" i="0" u="none" strike="noStrike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800" b="0" i="0" u="none" strike="noStrike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latin typeface="Calibri"/>
                          <a:cs typeface="Calibri"/>
                        </a:rPr>
                        <a:t>right</a:t>
                      </a:r>
                      <a:endParaRPr lang="de-AT" sz="8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Calibri"/>
                          <a:cs typeface="Calibri"/>
                        </a:rPr>
                        <a:t>5,90</a:t>
                      </a:r>
                      <a:endParaRPr lang="de-AT" sz="800" b="1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Calibri"/>
                          <a:cs typeface="Calibri"/>
                        </a:rPr>
                        <a:t>5,60</a:t>
                      </a:r>
                      <a:endParaRPr lang="de-AT" sz="800" b="1" i="0" u="none" strike="noStrike" dirty="0">
                        <a:latin typeface="Calibri"/>
                        <a:cs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7" r="18690"/>
          <a:stretch/>
        </p:blipFill>
        <p:spPr>
          <a:xfrm>
            <a:off x="27302" y="1736704"/>
            <a:ext cx="4760722" cy="374366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718" y="2132856"/>
            <a:ext cx="396726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5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798"/>
            <a:ext cx="2139345" cy="3802153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 bwMode="auto">
          <a:xfrm>
            <a:off x="1043608" y="5708966"/>
            <a:ext cx="2952130" cy="4279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900" dirty="0" smtClean="0"/>
              <a:t>Abbildung kann vom Original abweichen /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900" dirty="0" smtClean="0"/>
              <a:t>Picture </a:t>
            </a:r>
            <a:r>
              <a:rPr lang="de-AT" altLang="de-DE" sz="900" dirty="0" err="1" smtClean="0"/>
              <a:t>can</a:t>
            </a:r>
            <a:r>
              <a:rPr lang="de-AT" altLang="de-DE" sz="900" dirty="0" smtClean="0"/>
              <a:t> </a:t>
            </a:r>
            <a:r>
              <a:rPr lang="de-AT" altLang="de-DE" sz="900" dirty="0" err="1" smtClean="0"/>
              <a:t>deviate</a:t>
            </a:r>
            <a:r>
              <a:rPr lang="de-AT" altLang="de-DE" sz="900" dirty="0" smtClean="0"/>
              <a:t> </a:t>
            </a:r>
            <a:r>
              <a:rPr lang="de-AT" altLang="de-DE" sz="900" dirty="0" err="1" smtClean="0"/>
              <a:t>from</a:t>
            </a:r>
            <a:r>
              <a:rPr lang="de-AT" altLang="de-DE" sz="900" dirty="0" smtClean="0"/>
              <a:t> original </a:t>
            </a:r>
            <a:r>
              <a:rPr lang="de-AT" altLang="de-DE" sz="900" dirty="0" err="1" smtClean="0"/>
              <a:t>product</a:t>
            </a:r>
            <a:endParaRPr lang="de-AT" altLang="de-DE" sz="900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834" y="2341742"/>
            <a:ext cx="422321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5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556792"/>
            <a:ext cx="7056784" cy="4442096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835696" y="5930232"/>
            <a:ext cx="7200528" cy="432246"/>
          </a:xfrm>
        </p:spPr>
        <p:txBody>
          <a:bodyPr/>
          <a:lstStyle/>
          <a:p>
            <a:pPr algn="r"/>
            <a:r>
              <a:rPr lang="de-AT" sz="800" dirty="0" smtClean="0"/>
              <a:t>Technische Änderungen und Irrtümer bleiben vorbehalten. </a:t>
            </a:r>
            <a:r>
              <a:rPr lang="de-AT" sz="800" dirty="0" err="1" smtClean="0"/>
              <a:t>Subject</a:t>
            </a:r>
            <a:r>
              <a:rPr lang="de-AT" sz="800" dirty="0" smtClean="0"/>
              <a:t> </a:t>
            </a:r>
            <a:r>
              <a:rPr lang="de-AT" sz="800" dirty="0" err="1" smtClean="0"/>
              <a:t>to</a:t>
            </a:r>
            <a:r>
              <a:rPr lang="de-AT" sz="800" dirty="0" smtClean="0"/>
              <a:t> </a:t>
            </a:r>
            <a:r>
              <a:rPr lang="de-AT" sz="800" dirty="0" err="1" smtClean="0"/>
              <a:t>technical</a:t>
            </a:r>
            <a:r>
              <a:rPr lang="de-AT" sz="800" dirty="0" smtClean="0"/>
              <a:t> </a:t>
            </a:r>
            <a:r>
              <a:rPr lang="de-AT" sz="800" dirty="0" err="1" smtClean="0"/>
              <a:t>alterations</a:t>
            </a:r>
            <a:r>
              <a:rPr lang="de-AT" sz="800" dirty="0" smtClean="0"/>
              <a:t> </a:t>
            </a:r>
            <a:r>
              <a:rPr lang="de-AT" sz="800" dirty="0" err="1" smtClean="0"/>
              <a:t>and</a:t>
            </a:r>
            <a:r>
              <a:rPr lang="de-AT" sz="800" dirty="0" smtClean="0"/>
              <a:t> </a:t>
            </a:r>
            <a:r>
              <a:rPr lang="de-AT" sz="800" dirty="0" err="1" smtClean="0"/>
              <a:t>errors</a:t>
            </a:r>
            <a:r>
              <a:rPr lang="de-AT" sz="800" dirty="0" smtClean="0"/>
              <a:t>.</a:t>
            </a:r>
            <a:endParaRPr lang="de-AT" sz="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62452" y="1228525"/>
            <a:ext cx="3673772" cy="50323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</p:spTree>
    <p:extLst>
      <p:ext uri="{BB962C8B-B14F-4D97-AF65-F5344CB8AC3E}">
        <p14:creationId xmlns:p14="http://schemas.microsoft.com/office/powerpoint/2010/main" val="52556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388" y="1844824"/>
            <a:ext cx="8856662" cy="3240088"/>
          </a:xfrm>
          <a:prstGeom prst="rect">
            <a:avLst/>
          </a:prstGeom>
        </p:spPr>
      </p:sp>
      <p:graphicFrame>
        <p:nvGraphicFramePr>
          <p:cNvPr id="10" name="Tabellenplatzhalter 9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988700876"/>
              </p:ext>
            </p:extLst>
          </p:nvPr>
        </p:nvGraphicFramePr>
        <p:xfrm>
          <a:off x="179388" y="1988840"/>
          <a:ext cx="8862757" cy="1439880"/>
        </p:xfrm>
        <a:graphic>
          <a:graphicData uri="http://schemas.openxmlformats.org/drawingml/2006/table">
            <a:tbl>
              <a:tblPr/>
              <a:tblGrid>
                <a:gridCol w="1155904"/>
                <a:gridCol w="325098"/>
                <a:gridCol w="338643"/>
                <a:gridCol w="1708871"/>
                <a:gridCol w="1368152"/>
                <a:gridCol w="116840"/>
                <a:gridCol w="177288"/>
                <a:gridCol w="283267"/>
                <a:gridCol w="724845"/>
                <a:gridCol w="1008112"/>
                <a:gridCol w="768491"/>
                <a:gridCol w="887246"/>
              </a:tblGrid>
              <a:tr h="223448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ARTIKELNUMMERN IM DETAIL / PART NUMBERS IN DETAIL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09906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Bj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.</a:t>
                      </a:r>
                      <a:b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year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AT" sz="700" b="1" i="0" u="none" strike="noStrike">
                        <a:effectLst/>
                        <a:latin typeface="Helvetica-Narrow"/>
                      </a:endParaRPr>
                    </a:p>
                  </a:txBody>
                  <a:tcPr marL="6771" marR="6771" marT="67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Mantel</a:t>
                      </a:r>
                      <a:b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sleeve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/>
                      </a:r>
                      <a:b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Artikelnummer</a:t>
                      </a:r>
                      <a:b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part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number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Calibri"/>
                          <a:cs typeface="Calibri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fr-FR" sz="600" b="1" i="0" u="none" strike="noStrike">
                          <a:effectLst/>
                          <a:latin typeface="Calibri"/>
                          <a:cs typeface="Calibri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 smtClean="0">
                          <a:effectLst/>
                          <a:latin typeface="Calibri"/>
                          <a:cs typeface="Calibri"/>
                        </a:rPr>
                        <a:t>Thruxton</a:t>
                      </a:r>
                      <a:r>
                        <a:rPr lang="de-AT" sz="600" b="1" i="0" u="none" strike="noStrike" dirty="0" smtClean="0">
                          <a:effectLst/>
                          <a:latin typeface="Calibri"/>
                          <a:cs typeface="Calibri"/>
                        </a:rPr>
                        <a:t> 1200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16-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Schalldämpfer links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muffler left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7502 918516L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330,00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Thruxton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1" i="0" u="none" strike="noStrike" dirty="0" smtClean="0">
                          <a:effectLst/>
                          <a:latin typeface="Calibri"/>
                          <a:cs typeface="Calibri"/>
                        </a:rPr>
                        <a:t>1200 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Schalldämpfer rechts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muffler right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7502 918516R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330,00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78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Schalldämpfer links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muffler left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chrome</a:t>
                      </a:r>
                      <a:endParaRPr lang="de-AT" sz="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7102 918516L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330,00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78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Schalldämpfer rechts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muffler right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Stainless steel chrome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7102 918516R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330,00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88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Preise 2016 in Euro exkl. MwSt. / Prices 2016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9" name="Tabellenplatzhalter 8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538409130"/>
              </p:ext>
            </p:extLst>
          </p:nvPr>
        </p:nvGraphicFramePr>
        <p:xfrm>
          <a:off x="179512" y="1988840"/>
          <a:ext cx="8856660" cy="1153102"/>
        </p:xfrm>
        <a:graphic>
          <a:graphicData uri="http://schemas.openxmlformats.org/drawingml/2006/table">
            <a:tbl>
              <a:tblPr/>
              <a:tblGrid>
                <a:gridCol w="952773"/>
                <a:gridCol w="267967"/>
                <a:gridCol w="293161"/>
                <a:gridCol w="1222526"/>
                <a:gridCol w="1512168"/>
                <a:gridCol w="360040"/>
                <a:gridCol w="235389"/>
                <a:gridCol w="124651"/>
                <a:gridCol w="648072"/>
                <a:gridCol w="720080"/>
                <a:gridCol w="1049449"/>
                <a:gridCol w="762676"/>
                <a:gridCol w="707708"/>
              </a:tblGrid>
              <a:tr h="228812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ARTIKELNUMMERN / PART NUMBERS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17873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600" b="1" i="0" u="none" strike="noStrike">
                        <a:solidFill>
                          <a:srgbClr val="000000"/>
                        </a:solidFill>
                        <a:effectLst/>
                        <a:latin typeface="Helvetica-Narrow"/>
                      </a:endParaRPr>
                    </a:p>
                  </a:txBody>
                  <a:tcPr marL="6934" marR="6934" marT="6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effectLst/>
                          <a:latin typeface="Calibri"/>
                          <a:cs typeface="Calibri"/>
                        </a:rPr>
                        <a:t>EUR </a:t>
                      </a:r>
                      <a:r>
                        <a:rPr lang="fr-FR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exkl</a:t>
                      </a:r>
                      <a:r>
                        <a:rPr lang="fr-FR" sz="600" b="1" i="0" u="none" strike="noStrike" dirty="0">
                          <a:effectLst/>
                          <a:latin typeface="Calibri"/>
                          <a:cs typeface="Calibri"/>
                        </a:rPr>
                        <a:t>. </a:t>
                      </a:r>
                      <a:r>
                        <a:rPr lang="fr-FR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MwSt</a:t>
                      </a:r>
                      <a:r>
                        <a:rPr lang="fr-FR" sz="600" b="1" i="0" u="none" strike="noStrike" dirty="0">
                          <a:effectLst/>
                          <a:latin typeface="Calibri"/>
                          <a:cs typeface="Calibri"/>
                        </a:rPr>
                        <a:t>.</a:t>
                      </a:r>
                      <a:br>
                        <a:rPr lang="fr-FR" sz="600" b="1" i="0" u="none" strike="noStrike" dirty="0"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fr-FR" sz="600" b="1" i="0" u="none" strike="noStrike" dirty="0">
                          <a:effectLst/>
                          <a:latin typeface="Calibri"/>
                          <a:cs typeface="Calibri"/>
                        </a:rPr>
                        <a:t>EUR </a:t>
                      </a:r>
                      <a:r>
                        <a:rPr lang="fr-FR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excl</a:t>
                      </a:r>
                      <a:r>
                        <a:rPr lang="fr-FR" sz="600" b="1" i="0" u="none" strike="noStrike" dirty="0">
                          <a:effectLst/>
                          <a:latin typeface="Calibri"/>
                          <a:cs typeface="Calibri"/>
                        </a:rPr>
                        <a:t>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1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 smtClean="0">
                          <a:effectLst/>
                          <a:latin typeface="Calibri"/>
                          <a:cs typeface="Calibri"/>
                        </a:rPr>
                        <a:t>Thruxton</a:t>
                      </a:r>
                      <a:r>
                        <a:rPr lang="de-AT" sz="600" b="1" i="0" u="none" strike="noStrike" dirty="0" smtClean="0">
                          <a:effectLst/>
                          <a:latin typeface="Calibri"/>
                          <a:cs typeface="Calibri"/>
                        </a:rPr>
                        <a:t> 1200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16-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Tapered Schalldämpfer links/rechts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Calibri"/>
                          <a:cs typeface="Calibri"/>
                        </a:rPr>
                        <a:t>Tapered muffler left/right Ø 90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CUSTOM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007502 918516LR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660,00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1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effectLst/>
                          <a:latin typeface="Calibri"/>
                          <a:cs typeface="Calibri"/>
                        </a:rPr>
                        <a:t>Thruxton</a:t>
                      </a:r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1" i="0" u="none" strike="noStrike" dirty="0" smtClean="0">
                          <a:effectLst/>
                          <a:latin typeface="Calibri"/>
                          <a:cs typeface="Calibri"/>
                        </a:rPr>
                        <a:t>1200 R</a:t>
                      </a:r>
                      <a:endParaRPr lang="de-AT" sz="600" b="1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Calibri"/>
                          <a:cs typeface="Calibri"/>
                        </a:rPr>
                        <a:t>CUSTOM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Edelstahl Chrom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Calibri"/>
                          <a:cs typeface="Calibri"/>
                        </a:rPr>
                        <a:t>chrome</a:t>
                      </a:r>
                      <a:endParaRPr lang="de-AT" sz="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Calibri"/>
                          <a:cs typeface="Calibri"/>
                        </a:rPr>
                        <a:t>007102 918516LR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Calibri"/>
                          <a:cs typeface="Calibri"/>
                        </a:rPr>
                        <a:t>660,00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07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Preise 2016 in Euro exkl. MwSt. / Prices 2016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Calibri"/>
                          <a:cs typeface="Calibri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</Words>
  <Application>Microsoft Macintosh PowerPoint</Application>
  <PresentationFormat>Bildschirmpräsentation (4:3)</PresentationFormat>
  <Paragraphs>127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137</cp:revision>
  <cp:lastPrinted>2016-06-22T07:55:05Z</cp:lastPrinted>
  <dcterms:created xsi:type="dcterms:W3CDTF">2014-04-07T11:02:28Z</dcterms:created>
  <dcterms:modified xsi:type="dcterms:W3CDTF">2016-06-28T09:04:38Z</dcterms:modified>
</cp:coreProperties>
</file>