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70" r:id="rId4"/>
    <p:sldId id="265" r:id="rId5"/>
    <p:sldId id="263" r:id="rId6"/>
    <p:sldId id="269" r:id="rId7"/>
    <p:sldId id="259" r:id="rId8"/>
    <p:sldId id="260" r:id="rId9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 autoAdjust="0"/>
    <p:restoredTop sz="94541" autoAdjust="0"/>
  </p:normalViewPr>
  <p:slideViewPr>
    <p:cSldViewPr>
      <p:cViewPr varScale="1">
        <p:scale>
          <a:sx n="124" d="100"/>
          <a:sy n="124" d="100"/>
        </p:scale>
        <p:origin x="20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22.03.17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22.03.17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83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9676"/>
          <a:stretch/>
        </p:blipFill>
        <p:spPr>
          <a:xfrm>
            <a:off x="2339752" y="1780735"/>
            <a:ext cx="4536504" cy="3858768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5451155"/>
            <a:ext cx="8713650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Update: </a:t>
            </a:r>
            <a:r>
              <a:rPr lang="de-AT" b="1" dirty="0" err="1" smtClean="0"/>
              <a:t>Piaggio</a:t>
            </a:r>
            <a:r>
              <a:rPr lang="de-AT" b="1" dirty="0" smtClean="0"/>
              <a:t> </a:t>
            </a:r>
            <a:r>
              <a:rPr lang="de-AT" b="1" dirty="0" err="1" smtClean="0"/>
              <a:t>Vespa</a:t>
            </a:r>
            <a:r>
              <a:rPr lang="de-AT" b="1" dirty="0" smtClean="0"/>
              <a:t> Sprint 3V Mod</a:t>
            </a:r>
            <a:r>
              <a:rPr lang="de-AT" b="1" dirty="0"/>
              <a:t>. </a:t>
            </a:r>
            <a:r>
              <a:rPr lang="de-AT" b="1" dirty="0" smtClean="0"/>
              <a:t>16 (Euro 4)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283968" y="1340768"/>
            <a:ext cx="4609876" cy="503238"/>
          </a:xfrm>
        </p:spPr>
        <p:txBody>
          <a:bodyPr/>
          <a:lstStyle/>
          <a:p>
            <a:pPr algn="r">
              <a:buNone/>
            </a:pPr>
            <a:r>
              <a:rPr lang="de-AT" sz="1800" dirty="0" smtClean="0"/>
              <a:t>BIKE INFO </a:t>
            </a:r>
            <a:r>
              <a:rPr lang="de-AT" sz="1800" dirty="0" smtClean="0"/>
              <a:t>05/2017</a:t>
            </a:r>
            <a:endParaRPr lang="de-AT" sz="1800" dirty="0"/>
          </a:p>
        </p:txBody>
      </p:sp>
      <p:sp>
        <p:nvSpPr>
          <p:cNvPr id="5" name="Rechteck 4"/>
          <p:cNvSpPr/>
          <p:nvPr/>
        </p:nvSpPr>
        <p:spPr>
          <a:xfrm>
            <a:off x="-12520" y="1988840"/>
            <a:ext cx="2051720" cy="1944216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2204864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dirty="0" smtClean="0">
                <a:solidFill>
                  <a:schemeClr val="bg1"/>
                </a:solidFill>
              </a:rPr>
              <a:t>+ 0,1 PS</a:t>
            </a:r>
            <a:endParaRPr lang="de-AT" sz="40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162637" y="285293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b="1" spc="-150" dirty="0">
                <a:solidFill>
                  <a:schemeClr val="bg1"/>
                </a:solidFill>
              </a:rPr>
              <a:t>-</a:t>
            </a:r>
            <a:r>
              <a:rPr lang="de-AT" sz="4000" b="1" spc="-150" dirty="0" smtClean="0">
                <a:solidFill>
                  <a:schemeClr val="bg1"/>
                </a:solidFill>
              </a:rPr>
              <a:t> 3,1 kg</a:t>
            </a:r>
            <a:endParaRPr lang="de-AT" sz="4000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8634"/>
          <a:stretch/>
        </p:blipFill>
        <p:spPr>
          <a:xfrm>
            <a:off x="4941128" y="1469903"/>
            <a:ext cx="3932305" cy="3240000"/>
          </a:xfrm>
          <a:prstGeom prst="rect">
            <a:avLst/>
          </a:prstGeom>
        </p:spPr>
      </p:pic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294680" y="5732896"/>
            <a:ext cx="4438274" cy="257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53175"/>
              </p:ext>
            </p:extLst>
          </p:nvPr>
        </p:nvGraphicFramePr>
        <p:xfrm>
          <a:off x="4932040" y="4803864"/>
          <a:ext cx="3744416" cy="112200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112802"/>
                <a:gridCol w="648073"/>
                <a:gridCol w="774447"/>
                <a:gridCol w="737720"/>
              </a:tblGrid>
              <a:tr h="1918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AT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Gewicht / </a:t>
                      </a:r>
                      <a:r>
                        <a:rPr lang="de-AT" sz="1000" b="1" i="0" u="none" strike="noStrike" dirty="0" err="1">
                          <a:solidFill>
                            <a:srgbClr val="FFFFFF"/>
                          </a:solidFill>
                          <a:latin typeface="+mn-lt"/>
                        </a:rPr>
                        <a:t>weight</a:t>
                      </a:r>
                      <a:r>
                        <a:rPr lang="de-AT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+mn-lt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+mn-lt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+mn-lt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+mn-lt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+mn-lt"/>
                        </a:rPr>
                        <a:t>sleeve</a:t>
                      </a:r>
                      <a:endParaRPr lang="de-AT" sz="800" b="0" i="0" u="none" strike="noStrike" dirty="0"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+mn-lt"/>
                        </a:rPr>
                        <a:t>Edelstahl</a:t>
                      </a:r>
                      <a:br>
                        <a:rPr lang="de-AT" sz="800" b="1" i="0" u="none" strike="noStrike" dirty="0" smtClean="0">
                          <a:latin typeface="+mn-lt"/>
                        </a:rPr>
                      </a:br>
                      <a:r>
                        <a:rPr lang="de-AT" sz="800" b="1" i="0" u="none" strike="noStrike" dirty="0" err="1" smtClean="0">
                          <a:latin typeface="+mn-lt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+mn-lt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+mn-lt"/>
                        </a:rPr>
                        <a:t>steel</a:t>
                      </a:r>
                      <a:endParaRPr lang="de-AT" sz="800" b="1" i="0" u="none" strike="noStrike" dirty="0" smtClean="0">
                        <a:latin typeface="+mn-lt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+mn-lt"/>
                        </a:rPr>
                        <a:t>Carbon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0" i="0" u="none" strike="noStrike" dirty="0" smtClean="0">
                          <a:latin typeface="+mn-lt"/>
                        </a:rPr>
                        <a:t>Krümmer / </a:t>
                      </a:r>
                      <a:r>
                        <a:rPr lang="de-AT" sz="800" b="0" i="0" u="none" strike="noStrike" dirty="0" err="1" smtClean="0">
                          <a:latin typeface="+mn-lt"/>
                        </a:rPr>
                        <a:t>header</a:t>
                      </a:r>
                      <a:endParaRPr lang="de-AT" sz="800" b="0" i="0" u="none" strike="noStrike" dirty="0" smtClean="0"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+mn-lt"/>
                        </a:rPr>
                        <a:t>5,85</a:t>
                      </a:r>
                      <a:endParaRPr lang="de-AT" sz="800" b="1" i="0" u="none" strike="noStrike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0,85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0" i="0" u="none" strike="noStrike" dirty="0" smtClean="0">
                          <a:latin typeface="+mn-lt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+mn-lt"/>
                        </a:rPr>
                        <a:t>silencer</a:t>
                      </a:r>
                      <a:endParaRPr lang="de-AT" sz="800" b="0" i="0" u="none" strike="noStrike" dirty="0" smtClean="0"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2,40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+mn-lt"/>
                        </a:rPr>
                        <a:t>2,25</a:t>
                      </a:r>
                      <a:endParaRPr lang="de-AT" sz="800" b="1" i="0" u="none" strike="noStrike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platzhalter 5"/>
          <p:cNvSpPr txBox="1">
            <a:spLocks/>
          </p:cNvSpPr>
          <p:nvPr/>
        </p:nvSpPr>
        <p:spPr bwMode="auto">
          <a:xfrm>
            <a:off x="2915816" y="1628800"/>
            <a:ext cx="309109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1600" b="1" dirty="0" err="1" smtClean="0">
                <a:latin typeface="Calibri" panose="020F0502020204030204" pitchFamily="34" charset="0"/>
              </a:rPr>
              <a:t>Sportexhaust</a:t>
            </a:r>
            <a:endParaRPr lang="de-AT" altLang="de-DE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r="18726"/>
          <a:stretch/>
        </p:blipFill>
        <p:spPr>
          <a:xfrm>
            <a:off x="294680" y="2492896"/>
            <a:ext cx="395066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5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54118"/>
            <a:ext cx="4158768" cy="23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57830"/>
            <a:ext cx="4158768" cy="234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158768" cy="2340000"/>
          </a:xfrm>
          <a:prstGeom prst="rect">
            <a:avLst/>
          </a:prstGeom>
        </p:spPr>
      </p:pic>
      <p:sp>
        <p:nvSpPr>
          <p:cNvPr id="7" name="Textplatzhalter 5"/>
          <p:cNvSpPr txBox="1">
            <a:spLocks/>
          </p:cNvSpPr>
          <p:nvPr/>
        </p:nvSpPr>
        <p:spPr bwMode="auto">
          <a:xfrm>
            <a:off x="683568" y="1844824"/>
            <a:ext cx="309109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1600" b="1" dirty="0" err="1" smtClean="0">
                <a:latin typeface="Calibri" panose="020F0502020204030204" pitchFamily="34" charset="0"/>
              </a:rPr>
              <a:t>Sportexhaust</a:t>
            </a:r>
            <a:endParaRPr lang="de-AT" altLang="de-DE" sz="16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043608" y="5708966"/>
            <a:ext cx="2952130" cy="427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1129"/>
              </p:ext>
            </p:extLst>
          </p:nvPr>
        </p:nvGraphicFramePr>
        <p:xfrm>
          <a:off x="4932040" y="4797152"/>
          <a:ext cx="3757479" cy="112200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112802"/>
                <a:gridCol w="648073"/>
                <a:gridCol w="774447"/>
                <a:gridCol w="750783"/>
              </a:tblGrid>
              <a:tr h="1286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AT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Gewicht / </a:t>
                      </a:r>
                      <a:r>
                        <a:rPr lang="de-AT" sz="1000" b="1" i="0" u="none" strike="noStrike" dirty="0" err="1">
                          <a:solidFill>
                            <a:srgbClr val="FFFFFF"/>
                          </a:solidFill>
                          <a:latin typeface="+mn-lt"/>
                        </a:rPr>
                        <a:t>weight</a:t>
                      </a:r>
                      <a:r>
                        <a:rPr lang="de-AT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900" b="1" i="0" u="none" strike="noStrike" dirty="0">
                        <a:solidFill>
                          <a:srgbClr val="FFFFFF"/>
                        </a:solidFill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Helvetica-Narrow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+mn-lt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+mn-lt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+mn-lt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+mn-lt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+mn-lt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+mn-lt"/>
                        </a:rPr>
                        <a:t>sleeve</a:t>
                      </a:r>
                      <a:endParaRPr lang="de-AT" sz="800" b="0" i="0" u="none" strike="noStrike" dirty="0"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+mn-lt"/>
                        </a:rPr>
                        <a:t>Edelstahl</a:t>
                      </a:r>
                      <a:br>
                        <a:rPr lang="de-AT" sz="800" b="1" i="0" u="none" strike="noStrike" dirty="0" smtClean="0">
                          <a:latin typeface="+mn-lt"/>
                        </a:rPr>
                      </a:br>
                      <a:r>
                        <a:rPr lang="de-AT" sz="800" b="1" i="0" u="none" strike="noStrike" dirty="0" err="1" smtClean="0">
                          <a:latin typeface="+mn-lt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+mn-lt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+mn-lt"/>
                        </a:rPr>
                        <a:t>steel</a:t>
                      </a:r>
                      <a:endParaRPr lang="de-AT" sz="800" b="1" i="0" u="none" strike="noStrike" dirty="0" smtClean="0">
                        <a:latin typeface="+mn-lt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+mn-lt"/>
                        </a:rPr>
                        <a:t>Carbon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0" i="0" u="none" strike="noStrike" dirty="0" smtClean="0">
                          <a:latin typeface="+mn-lt"/>
                        </a:rPr>
                        <a:t>Krümmer / </a:t>
                      </a:r>
                      <a:r>
                        <a:rPr lang="de-AT" sz="800" b="0" i="0" u="none" strike="noStrike" dirty="0" err="1" smtClean="0">
                          <a:latin typeface="+mn-lt"/>
                        </a:rPr>
                        <a:t>header</a:t>
                      </a:r>
                      <a:endParaRPr lang="de-AT" sz="800" b="0" i="0" u="none" strike="noStrike" dirty="0" smtClean="0"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+mn-lt"/>
                        </a:rPr>
                        <a:t>5,85</a:t>
                      </a:r>
                      <a:endParaRPr lang="de-AT" sz="800" b="1" i="0" u="none" strike="noStrike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0,80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0" i="0" u="none" strike="noStrike" dirty="0" smtClean="0">
                          <a:latin typeface="+mn-lt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+mn-lt"/>
                        </a:rPr>
                        <a:t>silencer</a:t>
                      </a:r>
                      <a:endParaRPr lang="de-AT" sz="800" b="0" i="0" u="none" strike="noStrike" dirty="0" smtClean="0">
                        <a:latin typeface="+mn-lt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2,10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+mn-lt"/>
                        </a:rPr>
                        <a:t>1,95</a:t>
                      </a:r>
                      <a:endParaRPr lang="de-AT" sz="800" b="1" i="0" u="none" strike="noStrike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0" y="1992490"/>
            <a:ext cx="4627457" cy="26037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9043"/>
          <a:stretch/>
        </p:blipFill>
        <p:spPr>
          <a:xfrm>
            <a:off x="80673" y="2204864"/>
            <a:ext cx="4295330" cy="3400039"/>
          </a:xfrm>
          <a:prstGeom prst="rect">
            <a:avLst/>
          </a:prstGeom>
        </p:spPr>
      </p:pic>
      <p:sp>
        <p:nvSpPr>
          <p:cNvPr id="10" name="Textplatzhalter 5"/>
          <p:cNvSpPr txBox="1">
            <a:spLocks/>
          </p:cNvSpPr>
          <p:nvPr/>
        </p:nvSpPr>
        <p:spPr bwMode="auto">
          <a:xfrm>
            <a:off x="2699792" y="1497495"/>
            <a:ext cx="309109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1600" b="1" dirty="0" err="1" smtClean="0">
                <a:latin typeface="Calibri" panose="020F0502020204030204" pitchFamily="34" charset="0"/>
              </a:rPr>
              <a:t>Scooter</a:t>
            </a:r>
            <a:r>
              <a:rPr lang="de-DE" altLang="de-DE" sz="1600" b="1" dirty="0" smtClean="0">
                <a:latin typeface="Calibri" panose="020F0502020204030204" pitchFamily="34" charset="0"/>
              </a:rPr>
              <a:t> RSC</a:t>
            </a:r>
            <a:endParaRPr lang="de-AT" altLang="de-DE" sz="16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20068"/>
          <a:stretch/>
        </p:blipFill>
        <p:spPr>
          <a:xfrm>
            <a:off x="107504" y="2102864"/>
            <a:ext cx="4176464" cy="342458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444023" cy="2500504"/>
          </a:xfrm>
          <a:prstGeom prst="rect">
            <a:avLst/>
          </a:prstGeom>
        </p:spPr>
      </p:pic>
      <p:sp>
        <p:nvSpPr>
          <p:cNvPr id="6" name="Textplatzhalter 5"/>
          <p:cNvSpPr txBox="1">
            <a:spLocks/>
          </p:cNvSpPr>
          <p:nvPr/>
        </p:nvSpPr>
        <p:spPr bwMode="auto">
          <a:xfrm>
            <a:off x="2915816" y="1628800"/>
            <a:ext cx="309109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altLang="de-DE" sz="1600" b="1" dirty="0" err="1" smtClean="0">
                <a:latin typeface="Calibri" panose="020F0502020204030204" pitchFamily="34" charset="0"/>
              </a:rPr>
              <a:t>Scooter</a:t>
            </a:r>
            <a:r>
              <a:rPr lang="de-DE" altLang="de-DE" sz="1600" b="1" dirty="0" smtClean="0">
                <a:latin typeface="Calibri" panose="020F0502020204030204" pitchFamily="34" charset="0"/>
              </a:rPr>
              <a:t> RSC</a:t>
            </a:r>
            <a:endParaRPr lang="de-AT" altLang="de-DE" sz="16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5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7725"/>
            <a:ext cx="7740352" cy="41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52017" y="1373372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885166113"/>
              </p:ext>
            </p:extLst>
          </p:nvPr>
        </p:nvGraphicFramePr>
        <p:xfrm>
          <a:off x="107505" y="1988840"/>
          <a:ext cx="8910372" cy="2758440"/>
        </p:xfrm>
        <a:graphic>
          <a:graphicData uri="http://schemas.openxmlformats.org/drawingml/2006/table">
            <a:tbl>
              <a:tblPr/>
              <a:tblGrid>
                <a:gridCol w="1216985"/>
                <a:gridCol w="314884"/>
                <a:gridCol w="246801"/>
                <a:gridCol w="1651014"/>
                <a:gridCol w="1489318"/>
                <a:gridCol w="885080"/>
                <a:gridCol w="825507"/>
                <a:gridCol w="834017"/>
                <a:gridCol w="672321"/>
                <a:gridCol w="774445"/>
              </a:tblGrid>
              <a:tr h="20936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233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Mantel</a:t>
                      </a:r>
                      <a:br>
                        <a:rPr lang="de-AT" sz="600" b="1" i="0" u="none" strike="noStrike" dirty="0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n-lt"/>
                        </a:rPr>
                      </a:br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Vespa Primavera 125ie 3V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Edelstahl - Krümmer inkl. Euro 4 Kat. ohne Hitzeschutzblech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n-lt"/>
                        </a:rPr>
                        <a:t>stainless steel header incl. Euro 4 cat. no heat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0111 752116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255,00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Vespa Sprint 125ie 3V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Edelstahl - Krümmer ohne Kat. ohne Hitzeschutzblech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n-lt"/>
                        </a:rPr>
                        <a:t>stainless steel header no cat. no heat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0101 752116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125,00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effectLst/>
                          <a:latin typeface="+mn-lt"/>
                        </a:rPr>
                        <a:t>MA1A, 7.9 kW, Euro 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Scooter RSC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Scooter RSC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34682 752116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253,00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+mn-lt"/>
                        </a:rPr>
                        <a:t>Scooter</a:t>
                      </a:r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 RSC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Scooter RSC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34482 752116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340,00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Edelstahl - Krümmer inkl. Euro 4 Kat. mit Hitzeschutzblech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n-lt"/>
                        </a:rPr>
                        <a:t>stainless steel header incl. Euro 4 cat. incl. heat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0111 751116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278,00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Edelstahl - Krümmer ohne Kat. mit Hitzeschutzblech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n-lt"/>
                        </a:rPr>
                        <a:t>stainless steel header no cat. incl. heat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0101 751116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148,00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Sportschalldämpfer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steel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24682 100665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290,00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6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Sportschalldämpfer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 schwarz</a:t>
                      </a:r>
                      <a:b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steel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24782 100665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319,00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Sportschalldämpfer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24482 100655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376,00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354290" y="1412776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7" name="Tabellenplatzhalter 6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863325339"/>
              </p:ext>
            </p:extLst>
          </p:nvPr>
        </p:nvGraphicFramePr>
        <p:xfrm>
          <a:off x="107504" y="1988840"/>
          <a:ext cx="8928670" cy="3407270"/>
        </p:xfrm>
        <a:graphic>
          <a:graphicData uri="http://schemas.openxmlformats.org/drawingml/2006/table">
            <a:tbl>
              <a:tblPr/>
              <a:tblGrid>
                <a:gridCol w="1225781"/>
                <a:gridCol w="249016"/>
                <a:gridCol w="273918"/>
                <a:gridCol w="1394488"/>
                <a:gridCol w="1361287"/>
                <a:gridCol w="821752"/>
                <a:gridCol w="647441"/>
                <a:gridCol w="722146"/>
                <a:gridCol w="763648"/>
                <a:gridCol w="763648"/>
                <a:gridCol w="705545"/>
              </a:tblGrid>
              <a:tr h="20876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n-lt"/>
                        </a:rPr>
                      </a:br>
                      <a:r>
                        <a:rPr lang="fr-FR" sz="600" b="1" i="0" u="none" strike="noStrike">
                          <a:effectLst/>
                          <a:latin typeface="+mn-lt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3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Vespa</a:t>
                      </a: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1" i="0" u="none" strike="noStrike" dirty="0" err="1">
                          <a:effectLst/>
                          <a:latin typeface="+mn-lt"/>
                        </a:rPr>
                        <a:t>Primavera</a:t>
                      </a:r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 125ie 3V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Komplettanlage inkl. Euro 4 Kat. ohne Hitzeschutzblech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n-lt"/>
                        </a:rPr>
                        <a:t>complete system incl. Euro 4 cat. no heat shield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Scooter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RSC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1134682 752116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508,00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Vespa Sprint 125ie 3V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16-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Scooter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RSC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1134482 752116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595,00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6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effectLst/>
                          <a:latin typeface="+mn-lt"/>
                        </a:rPr>
                        <a:t>MA1A, 7.9 kW , Euro 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Komplettanlage ohne Kat. ohne Hitzeschutzblech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n-lt"/>
                        </a:rPr>
                        <a:t>complete system no cat. no heat shield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Scooter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RSC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0134682 752116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378,00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Scooter RSC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0134482 752116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465,00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7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Komplettanlage inkl. Euro 4 Kat. mit Hitzeschutzblech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n-lt"/>
                        </a:rPr>
                        <a:t>complete system incl. Euro 4 cat. incl. heat shield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1124682 751116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568,00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 </a:t>
                      </a:r>
                      <a:b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steel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1124782 751116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597,00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1124482 751116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654,00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Komplettanlage ohne Kat. mit Hitzeschutzblech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n-lt"/>
                        </a:rPr>
                        <a:t>complete system no cat. incl. heat shield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0124682 751116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438,00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Edelstahl </a:t>
                      </a:r>
                      <a:b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steel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0124782 751116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467,00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5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Sportexhaust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carbon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0124482 751116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524,00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Vespa Bremshebel links und rechts</a:t>
                      </a:r>
                      <a:br>
                        <a:rPr lang="de-AT" sz="600" b="0" i="0" u="none" strike="noStrike">
                          <a:effectLst/>
                          <a:latin typeface="+mn-lt"/>
                        </a:rPr>
                      </a:br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Hebelpositon und Hebellänge verstellbar lasergraviertes REMUS Logo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+mn-lt"/>
                        </a:rPr>
                        <a:t>VESPA brake levers left and right</a:t>
                      </a:r>
                      <a:br>
                        <a:rPr lang="en-US" sz="600" b="0" i="0" u="none" strike="noStrike">
                          <a:effectLst/>
                          <a:latin typeface="+mn-lt"/>
                        </a:rPr>
                      </a:br>
                      <a:r>
                        <a:rPr lang="en-US" sz="600" b="0" i="0" u="none" strike="noStrike">
                          <a:effectLst/>
                          <a:latin typeface="+mn-lt"/>
                        </a:rPr>
                        <a:t>lever position and length adjustable and engraved REMUS logo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schwarz eloxiert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black anodized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750014S-LR 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154,00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titan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eloxiert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titanium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anodized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750014T-LR 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n-lt"/>
                        </a:rPr>
                        <a:t>154,00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n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617</Words>
  <Application>Microsoft Macintosh PowerPoint</Application>
  <PresentationFormat>Bildschirmpräsentation (4:3)</PresentationFormat>
  <Paragraphs>303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Helvetica-Narrow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155</cp:revision>
  <cp:lastPrinted>2016-10-27T12:45:44Z</cp:lastPrinted>
  <dcterms:created xsi:type="dcterms:W3CDTF">2014-04-07T11:02:28Z</dcterms:created>
  <dcterms:modified xsi:type="dcterms:W3CDTF">2017-03-22T13:56:18Z</dcterms:modified>
</cp:coreProperties>
</file>