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65" r:id="rId3"/>
    <p:sldId id="266" r:id="rId4"/>
    <p:sldId id="267" r:id="rId5"/>
    <p:sldId id="259" r:id="rId6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77" autoAdjust="0"/>
    <p:restoredTop sz="94607" autoAdjust="0"/>
  </p:normalViewPr>
  <p:slideViewPr>
    <p:cSldViewPr>
      <p:cViewPr varScale="1">
        <p:scale>
          <a:sx n="124" d="100"/>
          <a:sy n="124" d="100"/>
        </p:scale>
        <p:origin x="11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30.08.17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63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30.08.17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1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 9"/>
          <p:cNvSpPr/>
          <p:nvPr/>
        </p:nvSpPr>
        <p:spPr>
          <a:xfrm>
            <a:off x="-496454" y="2133615"/>
            <a:ext cx="3340262" cy="1871449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14300" dist="508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95536" y="5604973"/>
            <a:ext cx="8352928" cy="504056"/>
          </a:xfrm>
        </p:spPr>
        <p:txBody>
          <a:bodyPr/>
          <a:lstStyle/>
          <a:p>
            <a:pPr>
              <a:buNone/>
            </a:pPr>
            <a:r>
              <a:rPr lang="de-AT" sz="1900" b="1" dirty="0" smtClean="0"/>
              <a:t>BMW K 1600 GT Mod. 2017 </a:t>
            </a:r>
            <a:r>
              <a:rPr lang="de-AT" sz="1900" b="1" dirty="0"/>
              <a:t>RACING EXHAUST OPTIONS FOR EXPORT MARKETS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dirty="0" smtClean="0"/>
              <a:t>BIKE INFO 10-RACE/2017</a:t>
            </a:r>
            <a:endParaRPr lang="de-AT" sz="1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5214" r="19288" b="8013"/>
          <a:stretch/>
        </p:blipFill>
        <p:spPr>
          <a:xfrm>
            <a:off x="3275856" y="1700808"/>
            <a:ext cx="4824536" cy="388469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-1" y="2206605"/>
            <a:ext cx="262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dirty="0" smtClean="0">
                <a:solidFill>
                  <a:schemeClr val="bg1"/>
                </a:solidFill>
              </a:rPr>
              <a:t>+ </a:t>
            </a:r>
            <a:r>
              <a:rPr lang="de-AT" sz="3600" b="1" dirty="0" smtClean="0">
                <a:solidFill>
                  <a:schemeClr val="bg1"/>
                </a:solidFill>
              </a:rPr>
              <a:t>2,1 PS</a:t>
            </a:r>
            <a:endParaRPr lang="de-AT" b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25038" y="3155801"/>
            <a:ext cx="265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spc="-150" dirty="0" smtClean="0">
                <a:solidFill>
                  <a:schemeClr val="bg1"/>
                </a:solidFill>
              </a:rPr>
              <a:t>- 5,2 kg</a:t>
            </a:r>
            <a:endParaRPr lang="de-AT" sz="3600" b="1" spc="-15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-61645" y="2681203"/>
            <a:ext cx="265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spc="-150" dirty="0" smtClean="0">
                <a:solidFill>
                  <a:schemeClr val="bg1"/>
                </a:solidFill>
              </a:rPr>
              <a:t>+ </a:t>
            </a:r>
            <a:r>
              <a:rPr lang="de-AT" sz="3600" b="1" spc="-150" dirty="0" smtClean="0">
                <a:solidFill>
                  <a:schemeClr val="bg1"/>
                </a:solidFill>
              </a:rPr>
              <a:t>3,0 </a:t>
            </a:r>
            <a:r>
              <a:rPr lang="de-AT" sz="3600" b="1" spc="-150" dirty="0" err="1" smtClean="0">
                <a:solidFill>
                  <a:schemeClr val="bg1"/>
                </a:solidFill>
              </a:rPr>
              <a:t>Nm</a:t>
            </a:r>
            <a:endParaRPr lang="de-AT" sz="3600" b="1" spc="-15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7020272" y="1340768"/>
            <a:ext cx="18735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  <a:endParaRPr lang="de-AT" sz="1800" b="1" dirty="0"/>
          </a:p>
        </p:txBody>
      </p:sp>
      <p:sp>
        <p:nvSpPr>
          <p:cNvPr id="13" name="Textplatzhalter 5"/>
          <p:cNvSpPr txBox="1">
            <a:spLocks/>
          </p:cNvSpPr>
          <p:nvPr/>
        </p:nvSpPr>
        <p:spPr>
          <a:xfrm>
            <a:off x="3023030" y="1392562"/>
            <a:ext cx="2928958" cy="3082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sz="1800" dirty="0" smtClean="0"/>
              <a:t>Slip-on</a:t>
            </a:r>
            <a:r>
              <a:rPr lang="de-AT" sz="1800" b="1" dirty="0" smtClean="0"/>
              <a:t> BLACK HAWK</a:t>
            </a:r>
            <a:endParaRPr lang="de-AT" sz="1800" b="1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661446"/>
              </p:ext>
            </p:extLst>
          </p:nvPr>
        </p:nvGraphicFramePr>
        <p:xfrm>
          <a:off x="4891809" y="4365104"/>
          <a:ext cx="3712639" cy="1156374"/>
        </p:xfrm>
        <a:graphic>
          <a:graphicData uri="http://schemas.openxmlformats.org/drawingml/2006/table">
            <a:tbl>
              <a:tblPr/>
              <a:tblGrid>
                <a:gridCol w="2362200"/>
                <a:gridCol w="787400"/>
                <a:gridCol w="563039"/>
              </a:tblGrid>
              <a:tr h="243898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 (kg)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57717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 err="1" smtClean="0">
                          <a:effectLst/>
                          <a:latin typeface="Helvetica-Narrow"/>
                        </a:rPr>
                        <a:t>sleeve</a:t>
                      </a:r>
                      <a:endParaRPr lang="de-AT" sz="800" b="0" i="0" u="none" strike="noStrike" dirty="0">
                        <a:effectLst/>
                        <a:latin typeface="Helvetica-Narrow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stock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 smtClean="0">
                          <a:effectLst/>
                          <a:latin typeface="Helvetica-Narrow"/>
                        </a:rPr>
                        <a:t>REMUS </a:t>
                      </a:r>
                      <a:r>
                        <a:rPr lang="de-AT" sz="800" b="1" i="0" u="none" strike="noStrike" dirty="0" err="1" smtClean="0">
                          <a:effectLst/>
                          <a:latin typeface="Helvetica-Narrow"/>
                        </a:rPr>
                        <a:t>stainless</a:t>
                      </a:r>
                      <a:r>
                        <a:rPr lang="de-AT" sz="800" b="1" i="0" u="none" strike="noStrike" dirty="0" smtClean="0">
                          <a:effectLst/>
                          <a:latin typeface="Helvetica-Narrow"/>
                        </a:rPr>
                        <a:t> </a:t>
                      </a:r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steel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27638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 err="1" smtClean="0">
                          <a:effectLst/>
                          <a:latin typeface="Helvetica-Narrow"/>
                        </a:rPr>
                        <a:t>connecting</a:t>
                      </a:r>
                      <a:r>
                        <a:rPr lang="de-AT" sz="800" b="0" i="0" u="none" strike="noStrike" dirty="0" smtClean="0">
                          <a:effectLst/>
                          <a:latin typeface="Helvetica-Narrow"/>
                        </a:rPr>
                        <a:t> </a:t>
                      </a:r>
                      <a:r>
                        <a:rPr lang="de-AT" sz="800" b="0" i="0" u="none" strike="noStrike" dirty="0" err="1">
                          <a:effectLst/>
                          <a:latin typeface="Helvetica-Narrow"/>
                        </a:rPr>
                        <a:t>tube</a:t>
                      </a:r>
                      <a:endParaRPr lang="de-AT" sz="800" b="0" i="0" u="none" strike="noStrike" dirty="0">
                        <a:effectLst/>
                        <a:latin typeface="Helvetica-Narrow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effectLst/>
                          <a:latin typeface="Helvetica-Narrow"/>
                        </a:rPr>
                        <a:t>11,80</a:t>
                      </a:r>
                      <a:endParaRPr lang="de-AT" sz="800" b="1" i="0" u="none" strike="noStrike" dirty="0">
                        <a:effectLst/>
                        <a:latin typeface="Helvetica-Narrow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1,60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-Narrow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638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 err="1" smtClean="0">
                          <a:effectLst/>
                          <a:latin typeface="Helvetica-Narrow"/>
                        </a:rPr>
                        <a:t>silencer</a:t>
                      </a:r>
                      <a:endParaRPr lang="de-AT" sz="800" b="0" i="0" u="none" strike="noStrike" dirty="0">
                        <a:effectLst/>
                        <a:latin typeface="Helvetica-Narrow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 4,80</a:t>
                      </a:r>
                      <a:r>
                        <a:rPr lang="de-A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910907" y="5949280"/>
            <a:ext cx="5153203" cy="240190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5214" r="19288" b="8013"/>
          <a:stretch/>
        </p:blipFill>
        <p:spPr>
          <a:xfrm>
            <a:off x="395536" y="2069009"/>
            <a:ext cx="4248472" cy="351207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417" y="2060848"/>
            <a:ext cx="3948392" cy="222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4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7020272" y="1340768"/>
            <a:ext cx="18735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  <a:endParaRPr lang="de-AT" sz="1800" b="1" dirty="0"/>
          </a:p>
        </p:txBody>
      </p:sp>
      <p:sp>
        <p:nvSpPr>
          <p:cNvPr id="13" name="Textplatzhalter 5"/>
          <p:cNvSpPr txBox="1">
            <a:spLocks/>
          </p:cNvSpPr>
          <p:nvPr/>
        </p:nvSpPr>
        <p:spPr>
          <a:xfrm>
            <a:off x="3023030" y="1392562"/>
            <a:ext cx="2928958" cy="3082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sz="1800" dirty="0" smtClean="0"/>
              <a:t>Slip-on</a:t>
            </a:r>
            <a:r>
              <a:rPr lang="de-AT" sz="1800" b="1" dirty="0" smtClean="0"/>
              <a:t> HEXACONE</a:t>
            </a:r>
            <a:endParaRPr lang="de-AT" sz="1800" b="1" dirty="0"/>
          </a:p>
        </p:txBody>
      </p:sp>
      <p:sp>
        <p:nvSpPr>
          <p:cNvPr id="9" name="Textplatzhalter 5"/>
          <p:cNvSpPr txBox="1">
            <a:spLocks/>
          </p:cNvSpPr>
          <p:nvPr/>
        </p:nvSpPr>
        <p:spPr>
          <a:xfrm>
            <a:off x="1910907" y="5949280"/>
            <a:ext cx="5153203" cy="2401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154983"/>
              </p:ext>
            </p:extLst>
          </p:nvPr>
        </p:nvGraphicFramePr>
        <p:xfrm>
          <a:off x="4860032" y="4657718"/>
          <a:ext cx="3937000" cy="1082040"/>
        </p:xfrm>
        <a:graphic>
          <a:graphicData uri="http://schemas.openxmlformats.org/drawingml/2006/table">
            <a:tbl>
              <a:tblPr/>
              <a:tblGrid>
                <a:gridCol w="2362200"/>
                <a:gridCol w="787400"/>
                <a:gridCol w="787400"/>
              </a:tblGrid>
              <a:tr h="16235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 (kg)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6764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 err="1" smtClean="0">
                          <a:effectLst/>
                          <a:latin typeface="Helvetica-Narrow"/>
                        </a:rPr>
                        <a:t>sleeve</a:t>
                      </a:r>
                      <a:endParaRPr lang="de-AT" sz="800" b="0" i="0" u="none" strike="noStrike" dirty="0">
                        <a:effectLst/>
                        <a:latin typeface="Helvetica-Narrow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stock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 smtClean="0">
                          <a:effectLst/>
                          <a:latin typeface="Helvetica-Narrow"/>
                        </a:rPr>
                        <a:t>REMUS</a:t>
                      </a:r>
                      <a:endParaRPr lang="de-AT" sz="800" b="1" i="0" u="none" strike="noStrike" dirty="0">
                        <a:effectLst/>
                        <a:latin typeface="Helvetica-Narrow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4586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 err="1" smtClean="0">
                          <a:effectLst/>
                          <a:latin typeface="Helvetica-Narrow"/>
                        </a:rPr>
                        <a:t>titanium</a:t>
                      </a:r>
                      <a:endParaRPr lang="de-AT" sz="800" b="1" i="0" u="none" strike="noStrike" dirty="0">
                        <a:effectLst/>
                        <a:latin typeface="Helvetica-Narrow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 err="1" smtClean="0">
                          <a:effectLst/>
                          <a:latin typeface="Helvetica-Narrow"/>
                        </a:rPr>
                        <a:t>connecting</a:t>
                      </a:r>
                      <a:r>
                        <a:rPr lang="de-AT" sz="800" b="0" i="0" u="none" strike="noStrike" dirty="0" smtClean="0">
                          <a:effectLst/>
                          <a:latin typeface="Helvetica-Narrow"/>
                        </a:rPr>
                        <a:t> </a:t>
                      </a:r>
                      <a:r>
                        <a:rPr lang="de-AT" sz="800" b="0" i="0" u="none" strike="noStrike" dirty="0" err="1">
                          <a:effectLst/>
                          <a:latin typeface="Helvetica-Narrow"/>
                        </a:rPr>
                        <a:t>tube</a:t>
                      </a:r>
                      <a:endParaRPr lang="de-AT" sz="800" b="0" i="0" u="none" strike="noStrike" dirty="0">
                        <a:effectLst/>
                        <a:latin typeface="Helvetica-Narrow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effectLst/>
                          <a:latin typeface="Helvetica-Narrow"/>
                        </a:rPr>
                        <a:t>11,80</a:t>
                      </a:r>
                      <a:endParaRPr lang="de-AT" sz="800" b="1" i="0" u="none" strike="noStrike" dirty="0">
                        <a:effectLst/>
                        <a:latin typeface="Helvetica-Narrow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1,60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-Narrow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 err="1" smtClean="0">
                          <a:effectLst/>
                          <a:latin typeface="Helvetica-Narrow"/>
                        </a:rPr>
                        <a:t>silencer</a:t>
                      </a:r>
                      <a:endParaRPr lang="de-AT" sz="800" b="0" i="0" u="none" strike="noStrike" dirty="0">
                        <a:effectLst/>
                        <a:latin typeface="Helvetica-Narrow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5,00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-Narrow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5214" r="18500" b="9413"/>
          <a:stretch/>
        </p:blipFill>
        <p:spPr>
          <a:xfrm>
            <a:off x="323528" y="2106083"/>
            <a:ext cx="4396030" cy="343792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43253"/>
            <a:ext cx="3937000" cy="221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3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5"/>
          <p:cNvSpPr txBox="1">
            <a:spLocks/>
          </p:cNvSpPr>
          <p:nvPr/>
        </p:nvSpPr>
        <p:spPr>
          <a:xfrm>
            <a:off x="1910907" y="5949280"/>
            <a:ext cx="5153203" cy="2401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204" y="2000841"/>
            <a:ext cx="5472608" cy="3648406"/>
          </a:xfrm>
          <a:prstGeom prst="rect">
            <a:avLst/>
          </a:prstGeom>
        </p:spPr>
      </p:pic>
      <p:sp>
        <p:nvSpPr>
          <p:cNvPr id="6" name="Textplatzhalter 5"/>
          <p:cNvSpPr txBox="1">
            <a:spLocks/>
          </p:cNvSpPr>
          <p:nvPr/>
        </p:nvSpPr>
        <p:spPr>
          <a:xfrm>
            <a:off x="3023030" y="1392562"/>
            <a:ext cx="2928958" cy="3082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itchFamily="34" charset="0"/>
              <a:buNone/>
            </a:pPr>
            <a:r>
              <a:rPr lang="de-AT" sz="1800" dirty="0" smtClean="0"/>
              <a:t>RACING de-</a:t>
            </a:r>
            <a:r>
              <a:rPr lang="de-AT" sz="1800" dirty="0" err="1" smtClean="0"/>
              <a:t>cat</a:t>
            </a:r>
            <a:r>
              <a:rPr lang="de-AT" sz="1800" dirty="0" smtClean="0"/>
              <a:t> </a:t>
            </a:r>
            <a:r>
              <a:rPr lang="de-AT" sz="1800" dirty="0" err="1" smtClean="0"/>
              <a:t>header</a:t>
            </a:r>
            <a:endParaRPr lang="de-AT" sz="1800" b="1" dirty="0"/>
          </a:p>
        </p:txBody>
      </p:sp>
    </p:spTree>
    <p:extLst>
      <p:ext uri="{BB962C8B-B14F-4D97-AF65-F5344CB8AC3E}">
        <p14:creationId xmlns:p14="http://schemas.microsoft.com/office/powerpoint/2010/main" val="201122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0314" y="1340768"/>
            <a:ext cx="4465860" cy="360040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Part </a:t>
            </a:r>
            <a:r>
              <a:rPr lang="de-AT" sz="1800" b="1" dirty="0" err="1" smtClean="0"/>
              <a:t>numbers</a:t>
            </a:r>
            <a:endParaRPr lang="de-AT" sz="1800" b="1" dirty="0"/>
          </a:p>
        </p:txBody>
      </p:sp>
      <p:sp>
        <p:nvSpPr>
          <p:cNvPr id="8" name="Tabellenplatzhalter 6"/>
          <p:cNvSpPr txBox="1">
            <a:spLocks/>
          </p:cNvSpPr>
          <p:nvPr/>
        </p:nvSpPr>
        <p:spPr>
          <a:xfrm>
            <a:off x="179512" y="1844824"/>
            <a:ext cx="8856662" cy="3240088"/>
          </a:xfrm>
          <a:prstGeom prst="rect">
            <a:avLst/>
          </a:prstGeom>
        </p:spPr>
      </p:sp>
      <p:graphicFrame>
        <p:nvGraphicFramePr>
          <p:cNvPr id="4" name="Tabellenplatzhalter 3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303383096"/>
              </p:ext>
            </p:extLst>
          </p:nvPr>
        </p:nvGraphicFramePr>
        <p:xfrm>
          <a:off x="179513" y="1844822"/>
          <a:ext cx="8640960" cy="2042160"/>
        </p:xfrm>
        <a:graphic>
          <a:graphicData uri="http://schemas.openxmlformats.org/drawingml/2006/table">
            <a:tbl>
              <a:tblPr/>
              <a:tblGrid>
                <a:gridCol w="1532583"/>
                <a:gridCol w="432867"/>
                <a:gridCol w="357993"/>
                <a:gridCol w="1953751"/>
                <a:gridCol w="818937"/>
                <a:gridCol w="1017822"/>
                <a:gridCol w="1345397"/>
                <a:gridCol w="1181610"/>
              </a:tblGrid>
              <a:tr h="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PART </a:t>
                      </a:r>
                      <a:r>
                        <a:rPr lang="de-A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NUMBERS IN DETAIL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4509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Bj</a:t>
                      </a:r>
                      <a:r>
                        <a:rPr lang="de-AT" sz="600" b="1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.</a:t>
                      </a:r>
                      <a:br>
                        <a:rPr lang="de-AT" sz="600" b="1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 dirty="0" err="1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year</a:t>
                      </a:r>
                      <a:endParaRPr lang="de-AT" sz="600" b="1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Ømm</a:t>
                      </a:r>
                      <a:endParaRPr lang="de-AT" sz="600" b="1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description</a:t>
                      </a:r>
                      <a:endParaRPr lang="de-AT" sz="600" b="1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Typ</a:t>
                      </a:r>
                      <a:b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sleeve</a:t>
                      </a:r>
                      <a:b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version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Artikelnummer</a:t>
                      </a:r>
                      <a:b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part number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</a:br>
                      <a:r>
                        <a:rPr lang="fr-FR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K 1600 GT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54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Stainless </a:t>
                      </a:r>
                      <a:r>
                        <a:rPr lang="en-US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steel connecting tube left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RACE</a:t>
                      </a:r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 </a:t>
                      </a:r>
                      <a:r>
                        <a:rPr kumimoji="0" lang="de-AT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Arial" charset="0"/>
                          <a:cs typeface="Arial" charset="0"/>
                        </a:rPr>
                        <a:t>Stainless steel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0105 089911L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107,00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K 1600 GTL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S</a:t>
                      </a:r>
                      <a:r>
                        <a:rPr lang="en-US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tainless </a:t>
                      </a:r>
                      <a:r>
                        <a:rPr lang="en-US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steel connecting tube right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RACE</a:t>
                      </a:r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 </a:t>
                      </a:r>
                      <a:r>
                        <a:rPr kumimoji="0" lang="de-AT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Arial" charset="0"/>
                          <a:cs typeface="Arial" charset="0"/>
                        </a:rPr>
                        <a:t>Stainless steel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0105 089911R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107,00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118 kW, </a:t>
                      </a:r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2T16</a:t>
                      </a:r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HEXACONE </a:t>
                      </a:r>
                      <a:r>
                        <a:rPr lang="de-AT" sz="600" b="0" i="0" u="none" strike="noStrike" dirty="0" err="1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left</a:t>
                      </a:r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lang="de-AT" sz="600" b="0" i="0" u="none" strike="noStrike" dirty="0" err="1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with</a:t>
                      </a:r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removable</a:t>
                      </a:r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 sound insert</a:t>
                      </a:r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RACE</a:t>
                      </a:r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T</a:t>
                      </a:r>
                      <a:r>
                        <a:rPr lang="de-AT" sz="600" b="0" i="0" u="none" strike="noStrike" dirty="0" err="1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itanium</a:t>
                      </a:r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4883 100054L</a:t>
                      </a:r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600" b="1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492,00</a:t>
                      </a:r>
                      <a:endParaRPr lang="de-AT" sz="600" b="1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HEXACONE </a:t>
                      </a:r>
                      <a:r>
                        <a:rPr lang="de-AT" sz="600" b="0" i="0" u="none" strike="noStrike" dirty="0" err="1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right</a:t>
                      </a:r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,</a:t>
                      </a:r>
                      <a:r>
                        <a:rPr lang="de-AT" sz="600" b="0" i="0" u="none" strike="noStrike" baseline="0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baseline="0" dirty="0" err="1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with</a:t>
                      </a:r>
                      <a:r>
                        <a:rPr lang="de-AT" sz="600" b="0" i="0" u="none" strike="noStrike" baseline="0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baseline="0" dirty="0" err="1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removable</a:t>
                      </a:r>
                      <a:r>
                        <a:rPr lang="de-AT" sz="600" b="0" i="0" u="none" strike="noStrike" baseline="0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 sound insert</a:t>
                      </a:r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RACE</a:t>
                      </a:r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Titanium</a:t>
                      </a:r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4883 100054</a:t>
                      </a:r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600" b="1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492,00</a:t>
                      </a:r>
                      <a:endParaRPr lang="de-AT" sz="600" b="1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BLACK HAWK </a:t>
                      </a:r>
                      <a:r>
                        <a:rPr lang="de-AT" sz="600" b="0" i="0" u="none" strike="noStrike" dirty="0" err="1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left</a:t>
                      </a:r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lang="de-AT" sz="600" b="0" i="0" u="none" strike="noStrike" dirty="0" err="1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with</a:t>
                      </a:r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removable</a:t>
                      </a:r>
                      <a:r>
                        <a:rPr lang="de-AT" sz="600" b="0" i="0" u="none" strike="noStrike" baseline="0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 sound insert</a:t>
                      </a:r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RACE</a:t>
                      </a:r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64783 100054L</a:t>
                      </a:r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600" b="1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447,00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BLACK HAWK </a:t>
                      </a:r>
                      <a:r>
                        <a:rPr lang="de-AT" sz="600" b="0" i="0" u="none" strike="noStrike" dirty="0" err="1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right</a:t>
                      </a:r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lang="de-AT" sz="600" b="0" i="0" u="none" strike="noStrike" dirty="0" err="1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with</a:t>
                      </a:r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removable</a:t>
                      </a:r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 sound insert</a:t>
                      </a:r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RACE</a:t>
                      </a:r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64783 100054</a:t>
                      </a:r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600" b="1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447,00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91">
                <a:tc>
                  <a:txBody>
                    <a:bodyPr/>
                    <a:lstStyle/>
                    <a:p>
                      <a:pPr algn="l" fontAlgn="b"/>
                      <a:r>
                        <a:rPr lang="de-AT" sz="700" b="0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700" b="0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Stainless </a:t>
                      </a:r>
                      <a:r>
                        <a:rPr lang="en-US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steel header (6-2) no cat. instead of original header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RACE</a:t>
                      </a:r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 </a:t>
                      </a:r>
                      <a:r>
                        <a:rPr kumimoji="0" lang="de-AT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Arial" charset="0"/>
                          <a:cs typeface="Arial" charset="0"/>
                        </a:rPr>
                        <a:t>Stainless steel</a:t>
                      </a:r>
                    </a:p>
                    <a:p>
                      <a:pPr algn="l" fontAlgn="b"/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0101 089911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928,00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Preise 2017 in Euro exkl. MwSt. / Prices 2017 in Euro excl. VAT</a:t>
                      </a:r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!</a:t>
                      </a:r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de-AT" sz="6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Irrtum </a:t>
                      </a:r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und Änderung vorbehalten / Errors </a:t>
                      </a:r>
                      <a:r>
                        <a:rPr lang="de-AT" sz="600" b="0" i="0" u="none" strike="noStrike" dirty="0" err="1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and</a:t>
                      </a:r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omission</a:t>
                      </a:r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excepted</a:t>
                      </a:r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e-AT" sz="6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len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495072"/>
              </p:ext>
            </p:extLst>
          </p:nvPr>
        </p:nvGraphicFramePr>
        <p:xfrm>
          <a:off x="179511" y="4384269"/>
          <a:ext cx="8640961" cy="1402080"/>
        </p:xfrm>
        <a:graphic>
          <a:graphicData uri="http://schemas.openxmlformats.org/drawingml/2006/table">
            <a:tbl>
              <a:tblPr/>
              <a:tblGrid>
                <a:gridCol w="1175720"/>
                <a:gridCol w="342442"/>
                <a:gridCol w="365271"/>
                <a:gridCol w="2168802"/>
                <a:gridCol w="833276"/>
                <a:gridCol w="890351"/>
                <a:gridCol w="981667"/>
                <a:gridCol w="981667"/>
                <a:gridCol w="901765"/>
              </a:tblGrid>
              <a:tr h="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SET</a:t>
                      </a:r>
                      <a:r>
                        <a:rPr lang="de-AT" sz="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PART </a:t>
                      </a:r>
                      <a:r>
                        <a:rPr lang="de-A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NUMBERS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Bj.</a:t>
                      </a:r>
                      <a:b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year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Ømm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description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Typ</a:t>
                      </a: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Schalldämpfer </a:t>
                      </a: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muffler</a:t>
                      </a:r>
                      <a:endParaRPr lang="de-AT" sz="600" b="1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sleeve</a:t>
                      </a:r>
                      <a:endParaRPr lang="de-AT" sz="600" b="1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version</a:t>
                      </a:r>
                      <a:endParaRPr lang="de-AT" sz="600" b="1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Setartikelnummer</a:t>
                      </a:r>
                      <a:endParaRPr lang="de-AT" sz="600" b="1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setpartnumber</a:t>
                      </a:r>
                      <a:endParaRPr lang="de-AT" sz="600" b="1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</a:br>
                      <a:r>
                        <a:rPr lang="fr-FR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K 1600 GT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54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RACING slip </a:t>
                      </a:r>
                      <a:r>
                        <a:rPr lang="en-US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on left/right </a:t>
                      </a:r>
                      <a:r>
                        <a:rPr lang="en-US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sport exhaust system with removable sound inserts </a:t>
                      </a:r>
                      <a:endParaRPr lang="en-US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RACE</a:t>
                      </a:r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HEXACONE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Titanium</a:t>
                      </a:r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054883 </a:t>
                      </a:r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089917LR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1.198,00</a:t>
                      </a:r>
                      <a:endParaRPr lang="de-AT" sz="600" b="1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K 1600 GTL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RACE</a:t>
                      </a:r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BLACK HAWK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Stainless </a:t>
                      </a:r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0564783 089917LR</a:t>
                      </a:r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1.108,00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118 kW, </a:t>
                      </a:r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2T16</a:t>
                      </a:r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RACING stainless </a:t>
                      </a:r>
                      <a:r>
                        <a:rPr lang="en-US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steel header (6-2) no cat. instead of original header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RACE</a:t>
                      </a:r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Stainless </a:t>
                      </a:r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steel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0101 089911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928,00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Preise 2017 in Euro exkl. MwSt. / Prices 2017 in Euro excl. VAT</a:t>
                      </a:r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!</a:t>
                      </a:r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de-AT" sz="6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330" marR="5330" marT="533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Irrtum und Änderung vorbehalten / Errors </a:t>
                      </a:r>
                      <a:r>
                        <a:rPr lang="de-AT" sz="600" b="0" i="0" u="none" strike="noStrike" dirty="0" err="1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and</a:t>
                      </a:r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omission</a:t>
                      </a:r>
                      <a:r>
                        <a:rPr lang="de-AT" sz="600" b="0" i="0" u="none" strike="noStrike" dirty="0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excepted</a:t>
                      </a:r>
                      <a:endParaRPr lang="de-AT" sz="600" b="0" i="0" u="none" strike="noStrike" dirty="0">
                        <a:effectLst/>
                        <a:latin typeface="+mj-lt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364</Words>
  <Application>Microsoft Macintosh PowerPoint</Application>
  <PresentationFormat>Bildschirmpräsentation (4:3)</PresentationFormat>
  <Paragraphs>144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Calibri</vt:lpstr>
      <vt:lpstr>Helvetica-Narrow</vt:lpstr>
      <vt:lpstr>Arial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 Druck</cp:lastModifiedBy>
  <cp:revision>124</cp:revision>
  <cp:lastPrinted>2017-08-29T13:30:38Z</cp:lastPrinted>
  <dcterms:created xsi:type="dcterms:W3CDTF">2014-04-07T11:02:28Z</dcterms:created>
  <dcterms:modified xsi:type="dcterms:W3CDTF">2017-08-30T10:02:34Z</dcterms:modified>
</cp:coreProperties>
</file>