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65" autoAdjust="0"/>
  </p:normalViewPr>
  <p:slideViewPr>
    <p:cSldViewPr>
      <p:cViewPr varScale="1">
        <p:scale>
          <a:sx n="155" d="100"/>
          <a:sy n="155" d="100"/>
        </p:scale>
        <p:origin x="-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02.03.15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02.03.15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771800" y="5389693"/>
            <a:ext cx="5941342" cy="43157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Triumph Tiger 800 </a:t>
            </a:r>
            <a:r>
              <a:rPr lang="de-AT" b="1" dirty="0" err="1" smtClean="0"/>
              <a:t>XCx</a:t>
            </a:r>
            <a:r>
              <a:rPr lang="de-AT" b="1" dirty="0" smtClean="0"/>
              <a:t> Mod. 2015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05/2015</a:t>
            </a:r>
            <a:endParaRPr lang="de-AT" sz="1800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0" b="1718"/>
          <a:stretch/>
        </p:blipFill>
        <p:spPr>
          <a:xfrm>
            <a:off x="2555776" y="1506458"/>
            <a:ext cx="4392488" cy="394609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28596" y="5500702"/>
            <a:ext cx="2928958" cy="482396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sp>
        <p:nvSpPr>
          <p:cNvPr id="13" name="Textplatzhalter 5"/>
          <p:cNvSpPr txBox="1">
            <a:spLocks/>
          </p:cNvSpPr>
          <p:nvPr/>
        </p:nvSpPr>
        <p:spPr>
          <a:xfrm>
            <a:off x="3023030" y="1392562"/>
            <a:ext cx="2928958" cy="4823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de-AT" sz="1400" dirty="0" smtClean="0"/>
              <a:t>Slip-on </a:t>
            </a:r>
            <a:r>
              <a:rPr lang="de-AT" sz="1400" dirty="0" err="1" smtClean="0"/>
              <a:t>Hexacone</a:t>
            </a:r>
            <a:endParaRPr lang="de-AT" sz="1400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" b="972"/>
          <a:stretch>
            <a:fillRect/>
          </a:stretch>
        </p:blipFill>
        <p:spPr>
          <a:xfrm>
            <a:off x="179512" y="1822031"/>
            <a:ext cx="3888432" cy="3551037"/>
          </a:xfrm>
        </p:spPr>
      </p:pic>
      <p:pic>
        <p:nvPicPr>
          <p:cNvPr id="11" name="Bildplatzhalter 10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" b="967"/>
          <a:stretch/>
        </p:blipFill>
        <p:spPr>
          <a:xfrm>
            <a:off x="4487509" y="1854119"/>
            <a:ext cx="4176464" cy="2686338"/>
          </a:xfrm>
        </p:spPr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499837"/>
              </p:ext>
            </p:extLst>
          </p:nvPr>
        </p:nvGraphicFramePr>
        <p:xfrm>
          <a:off x="4355976" y="4754418"/>
          <a:ext cx="4652275" cy="1106760"/>
        </p:xfrm>
        <a:graphic>
          <a:graphicData uri="http://schemas.openxmlformats.org/drawingml/2006/table">
            <a:tbl>
              <a:tblPr/>
              <a:tblGrid>
                <a:gridCol w="759188"/>
                <a:gridCol w="759188"/>
                <a:gridCol w="115236"/>
                <a:gridCol w="570327"/>
                <a:gridCol w="898804"/>
                <a:gridCol w="774766"/>
                <a:gridCol w="774766"/>
              </a:tblGrid>
              <a:tr h="19186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Helvetica-Narrow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latin typeface="Helvetica-Narrow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latin typeface="Helvetica-Narrow"/>
                        </a:rPr>
                        <a:t> (kg)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900" b="1" i="0" u="none" strike="noStrike" dirty="0">
                        <a:solidFill>
                          <a:srgbClr val="FFFFFF"/>
                        </a:solidFill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7886"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latin typeface="Helvetica-Narrow"/>
                        </a:rPr>
                        <a:t>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>
                          <a:latin typeface="Helvetica-Narrow"/>
                        </a:rPr>
                        <a:t>stock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latin typeface="Helvetica-Narrow"/>
                        </a:rPr>
                        <a:t>REMUS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Außenmantel </a:t>
                      </a:r>
                      <a:r>
                        <a:rPr lang="de-AT" sz="800" b="0" i="0" u="none" strike="noStrike" dirty="0">
                          <a:latin typeface="Helvetica-Narrow"/>
                        </a:rPr>
                        <a:t>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sleeve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AT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Helvetica-Narrow"/>
                        </a:rPr>
                        <a:t>Edelstahl</a:t>
                      </a:r>
                      <a:r>
                        <a:rPr lang="de-AT" sz="800" b="1" i="0" u="none" strike="noStrike" baseline="0" dirty="0" smtClean="0">
                          <a:latin typeface="Helvetica-Narrow"/>
                        </a:rPr>
                        <a:t> /</a:t>
                      </a:r>
                      <a:r>
                        <a:rPr lang="de-AT" sz="800" b="1" i="0" u="none" strike="noStrike" dirty="0" smtClean="0">
                          <a:latin typeface="Helvetica-Narrow"/>
                        </a:rPr>
                        <a:t/>
                      </a:r>
                      <a:br>
                        <a:rPr lang="de-AT" sz="800" b="1" i="0" u="none" strike="noStrike" dirty="0" smtClean="0">
                          <a:latin typeface="Helvetica-Narrow"/>
                        </a:rPr>
                      </a:b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stainless</a:t>
                      </a:r>
                      <a:r>
                        <a:rPr lang="de-AT" sz="800" b="1" i="0" u="none" strike="noStrike" dirty="0" smtClean="0">
                          <a:latin typeface="Helvetica-Narrow"/>
                        </a:rPr>
                        <a:t> </a:t>
                      </a: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steel</a:t>
                      </a:r>
                      <a:endParaRPr lang="de-AT" sz="800" b="1" i="0" u="none" strike="noStrike" dirty="0" smtClean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Helvetica-Narrow"/>
                        </a:rPr>
                        <a:t>Titan /</a:t>
                      </a:r>
                      <a:br>
                        <a:rPr lang="de-AT" sz="800" b="1" i="0" u="none" strike="noStrike" dirty="0" smtClean="0">
                          <a:latin typeface="Helvetica-Narrow"/>
                        </a:rPr>
                      </a:br>
                      <a:r>
                        <a:rPr lang="de-AT" sz="800" b="1" i="0" u="none" strike="noStrike" dirty="0" err="1" smtClean="0">
                          <a:latin typeface="Helvetica-Narrow"/>
                        </a:rPr>
                        <a:t>titanium</a:t>
                      </a:r>
                      <a:endParaRPr lang="de-AT" sz="800" b="1" i="0" u="none" strike="noStrike" dirty="0" smtClean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1" i="0" u="none" strike="noStrike" dirty="0" smtClean="0">
                          <a:latin typeface="Helvetica-Narrow"/>
                        </a:rPr>
                        <a:t>Carbon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788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Verbindungsrohr 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connecting</a:t>
                      </a:r>
                      <a:r>
                        <a:rPr lang="de-AT" sz="800" b="0" i="0" u="none" strike="noStrike" dirty="0" smtClean="0">
                          <a:latin typeface="Helvetica-Narrow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tube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Helvetica-Narrow"/>
                        </a:rPr>
                        <a:t>6,04</a:t>
                      </a:r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solidFill>
                            <a:srgbClr val="000000"/>
                          </a:solidFill>
                          <a:latin typeface="Helvetica-Narrow"/>
                        </a:rPr>
                        <a:t>0,92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AT" sz="800" b="1" i="0" u="none" strike="noStrike" dirty="0">
                        <a:solidFill>
                          <a:srgbClr val="000000"/>
                        </a:solidFill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2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 smtClean="0">
                          <a:latin typeface="Helvetica-Narrow"/>
                        </a:rPr>
                        <a:t>Schalldämpfer / </a:t>
                      </a:r>
                      <a:r>
                        <a:rPr lang="de-AT" sz="800" b="0" i="0" u="none" strike="noStrike" dirty="0" err="1" smtClean="0">
                          <a:latin typeface="Helvetica-Narrow"/>
                        </a:rPr>
                        <a:t>silencer</a:t>
                      </a:r>
                      <a:endParaRPr lang="de-AT" sz="800" b="0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solidFill>
                            <a:srgbClr val="000000"/>
                          </a:solidFill>
                          <a:latin typeface="Helvetica-Narrow"/>
                        </a:rPr>
                        <a:t>2,56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Helvetica-Narrow"/>
                        </a:rPr>
                        <a:t>2,46</a:t>
                      </a:r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latin typeface="Helvetica-Narrow"/>
                        </a:rPr>
                        <a:t>2,36</a:t>
                      </a:r>
                      <a:endParaRPr lang="de-AT" sz="800" b="1" i="0" u="none" strike="noStrike" dirty="0">
                        <a:latin typeface="Helvetica-Narrow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512" y="1844824"/>
            <a:ext cx="8856662" cy="3240088"/>
          </a:xfrm>
          <a:prstGeom prst="rect">
            <a:avLst/>
          </a:prstGeom>
        </p:spPr>
      </p:sp>
      <p:graphicFrame>
        <p:nvGraphicFramePr>
          <p:cNvPr id="9" name="Tabellenplatzhalter 8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763988528"/>
              </p:ext>
            </p:extLst>
          </p:nvPr>
        </p:nvGraphicFramePr>
        <p:xfrm>
          <a:off x="251519" y="1844824"/>
          <a:ext cx="8712645" cy="1600200"/>
        </p:xfrm>
        <a:graphic>
          <a:graphicData uri="http://schemas.openxmlformats.org/drawingml/2006/table">
            <a:tbl>
              <a:tblPr/>
              <a:tblGrid>
                <a:gridCol w="973709"/>
                <a:gridCol w="314360"/>
                <a:gridCol w="331825"/>
                <a:gridCol w="1423353"/>
                <a:gridCol w="1423353"/>
                <a:gridCol w="523934"/>
                <a:gridCol w="445343"/>
                <a:gridCol w="698579"/>
                <a:gridCol w="742239"/>
                <a:gridCol w="978009"/>
                <a:gridCol w="857941"/>
              </a:tblGrid>
              <a:tr h="14401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ARTIKELNUMMERN IM DETAIL / PART NUMBERS IN DETAIL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786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Bj</a:t>
                      </a:r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.</a:t>
                      </a:r>
                      <a:br>
                        <a:rPr lang="de-AT" sz="600" b="1" i="0" u="none" strike="noStrike" dirty="0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year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Ømm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description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Typ</a:t>
                      </a:r>
                      <a:r>
                        <a:rPr lang="de-AT" sz="600" b="1" i="0" u="none" strike="noStrike" baseline="0" dirty="0" smtClean="0">
                          <a:effectLst/>
                          <a:latin typeface="+mn-lt"/>
                        </a:rPr>
                        <a:t> / </a:t>
                      </a:r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type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6551" marR="6551" marT="6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Mantel /</a:t>
                      </a:r>
                      <a:br>
                        <a:rPr lang="de-AT" sz="6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 Variante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Sleeve</a:t>
                      </a:r>
                      <a:r>
                        <a:rPr lang="de-AT" sz="600" b="1" i="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1" i="0" u="none" strike="noStrike" baseline="0" dirty="0" smtClean="0">
                          <a:effectLst/>
                          <a:latin typeface="+mn-lt"/>
                        </a:rPr>
                        <a:t>/</a:t>
                      </a:r>
                      <a:br>
                        <a:rPr lang="de-AT" sz="600" b="1" i="0" u="none" strike="noStrike" baseline="0" dirty="0" smtClean="0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Artikelnummer</a:t>
                      </a:r>
                      <a:r>
                        <a:rPr lang="de-AT" sz="600" b="1" i="0" u="none" strike="noStrike" baseline="0" dirty="0" smtClean="0">
                          <a:effectLst/>
                          <a:latin typeface="+mn-lt"/>
                        </a:rPr>
                        <a:t> /</a:t>
                      </a:r>
                      <a:br>
                        <a:rPr lang="de-AT" sz="600" b="1" i="0" u="none" strike="noStrike" baseline="0" dirty="0" smtClean="0"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part</a:t>
                      </a:r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number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EUR </a:t>
                      </a:r>
                      <a:r>
                        <a:rPr lang="fr-FR" sz="600" b="1" i="0" u="none" strike="noStrike" dirty="0" err="1">
                          <a:effectLst/>
                          <a:latin typeface="+mn-lt"/>
                        </a:rPr>
                        <a:t>exkl</a:t>
                      </a:r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fr-FR" sz="600" b="1" i="0" u="none" strike="noStrike" dirty="0" err="1" smtClean="0">
                          <a:effectLst/>
                          <a:latin typeface="+mn-lt"/>
                        </a:rPr>
                        <a:t>MwSt</a:t>
                      </a:r>
                      <a:r>
                        <a:rPr lang="fr-FR" sz="600" b="1" i="0" u="none" strike="noStrike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fr-FR" sz="600" b="1" i="0" u="none" strike="noStrike" baseline="0" dirty="0" smtClean="0">
                          <a:effectLst/>
                          <a:latin typeface="+mn-lt"/>
                        </a:rPr>
                        <a:t> /</a:t>
                      </a:r>
                      <a:br>
                        <a:rPr lang="fr-FR" sz="600" b="1" i="0" u="none" strike="noStrike" baseline="0" dirty="0" smtClean="0">
                          <a:effectLst/>
                          <a:latin typeface="+mn-lt"/>
                        </a:rPr>
                      </a:br>
                      <a:r>
                        <a:rPr lang="fr-FR" sz="600" b="1" i="0" u="none" strike="noStrike" dirty="0" smtClean="0">
                          <a:effectLst/>
                          <a:latin typeface="+mn-lt"/>
                        </a:rPr>
                        <a:t>EUR </a:t>
                      </a:r>
                      <a:r>
                        <a:rPr lang="fr-FR" sz="600" b="1" i="0" u="none" strike="noStrike" dirty="0" err="1">
                          <a:effectLst/>
                          <a:latin typeface="+mn-lt"/>
                        </a:rPr>
                        <a:t>excl</a:t>
                      </a:r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Tiger 800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11-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Verbindungsrohr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connecting</a:t>
                      </a:r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tube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0105 915311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88,00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Tiger 800 XC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11-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4682 103054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382,00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Tiger 800 </a:t>
                      </a:r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XCx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15-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4482 103054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451,00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Tiger 800 XR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15-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titanium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4882 103054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437,00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1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Tiger 800 </a:t>
                      </a:r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XRx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15-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9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Preise 2015 in Euro exkl. MwSt. / Prices 2015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Irrtum und Änderung vorbehalten / Errors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omission</a:t>
                      </a:r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excepted</a:t>
                      </a:r>
                      <a:endParaRPr lang="de-AT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5" name="Tabellenplatzhalt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546932289"/>
              </p:ext>
            </p:extLst>
          </p:nvPr>
        </p:nvGraphicFramePr>
        <p:xfrm>
          <a:off x="251520" y="1844823"/>
          <a:ext cx="8712968" cy="1544112"/>
        </p:xfrm>
        <a:graphic>
          <a:graphicData uri="http://schemas.openxmlformats.org/drawingml/2006/table">
            <a:tbl>
              <a:tblPr/>
              <a:tblGrid>
                <a:gridCol w="959856"/>
                <a:gridCol w="269960"/>
                <a:gridCol w="295340"/>
                <a:gridCol w="1402867"/>
                <a:gridCol w="1515926"/>
                <a:gridCol w="297648"/>
                <a:gridCol w="313799"/>
                <a:gridCol w="712970"/>
                <a:gridCol w="766039"/>
                <a:gridCol w="768346"/>
                <a:gridCol w="768346"/>
                <a:gridCol w="641871"/>
              </a:tblGrid>
              <a:tr h="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ARTIKELNUMMERN / PART NUMBERS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831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</a:t>
                      </a:r>
                      <a:r>
                        <a:rPr lang="de-AT" sz="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de-AT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type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Schalldämpfer </a:t>
                      </a:r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/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Mantel /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Sleeve</a:t>
                      </a:r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 /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 smtClean="0">
                          <a:effectLst/>
                          <a:latin typeface="+mn-lt"/>
                        </a:rPr>
                        <a:t>Setartikelnummer</a:t>
                      </a:r>
                      <a:r>
                        <a:rPr lang="de-AT" sz="600" b="1" i="0" u="none" strike="noStrike" dirty="0" smtClean="0">
                          <a:effectLst/>
                          <a:latin typeface="+mn-lt"/>
                        </a:rPr>
                        <a:t> /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n-lt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EUR </a:t>
                      </a:r>
                      <a:r>
                        <a:rPr lang="fr-FR" sz="600" b="1" i="0" u="none" strike="noStrike" dirty="0" err="1">
                          <a:effectLst/>
                          <a:latin typeface="+mn-lt"/>
                        </a:rPr>
                        <a:t>exkl</a:t>
                      </a:r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fr-FR" sz="600" b="1" i="0" u="none" strike="noStrike" dirty="0" err="1">
                          <a:effectLst/>
                          <a:latin typeface="+mn-lt"/>
                        </a:rPr>
                        <a:t>MwSt</a:t>
                      </a:r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.</a:t>
                      </a:r>
                      <a:br>
                        <a:rPr lang="fr-FR" sz="600" b="1" i="0" u="none" strike="noStrike" dirty="0">
                          <a:effectLst/>
                          <a:latin typeface="+mn-lt"/>
                        </a:rPr>
                      </a:br>
                      <a:r>
                        <a:rPr lang="fr-FR" sz="600" b="1" i="0" u="none" strike="noStrike" dirty="0" smtClean="0">
                          <a:effectLst/>
                          <a:latin typeface="+mn-lt"/>
                        </a:rPr>
                        <a:t>/ EUR </a:t>
                      </a:r>
                      <a:r>
                        <a:rPr lang="fr-FR" sz="600" b="1" i="0" u="none" strike="noStrike" dirty="0" err="1">
                          <a:effectLst/>
                          <a:latin typeface="+mn-lt"/>
                        </a:rPr>
                        <a:t>excl</a:t>
                      </a:r>
                      <a:r>
                        <a:rPr lang="fr-FR" sz="600" b="1" i="0" u="none" strike="noStrike" dirty="0">
                          <a:effectLst/>
                          <a:latin typeface="+mn-lt"/>
                        </a:rPr>
                        <a:t>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Tiger 800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11-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Slip on (Schalldämpfer mit VBR)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+mn-lt"/>
                        </a:rPr>
                        <a:t>slip on (muffler with connecting tube)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054682 915311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470,00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Tiger 800 XC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11-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054482 915311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539,00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Tiger 800 XCx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15-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HEXACONE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titanium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054882 915311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525,00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Tiger 800 XR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15-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Tiger 800 XRx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n-lt"/>
                        </a:rPr>
                        <a:t>15-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Preise 2015 in Euro exkl. MwSt. / Prices 2015 in Euro excl. VAT!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044" marR="7044" marT="70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Irrtum und Änderung vorbehalten / Errors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omission</a:t>
                      </a:r>
                      <a:r>
                        <a:rPr lang="de-AT" sz="6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n-lt"/>
                        </a:rPr>
                        <a:t>excepted</a:t>
                      </a:r>
                      <a:endParaRPr lang="de-AT" sz="600" b="0" i="0" u="none" strike="noStrike" dirty="0">
                        <a:effectLst/>
                        <a:latin typeface="+mn-lt"/>
                      </a:endParaRP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</Words>
  <Application>Microsoft Macintosh PowerPoint</Application>
  <PresentationFormat>Bildschirmpräsentation (4:3)</PresentationFormat>
  <Paragraphs>169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77</cp:revision>
  <cp:lastPrinted>2015-02-24T10:30:44Z</cp:lastPrinted>
  <dcterms:created xsi:type="dcterms:W3CDTF">2014-04-07T11:02:28Z</dcterms:created>
  <dcterms:modified xsi:type="dcterms:W3CDTF">2015-03-02T13:04:03Z</dcterms:modified>
</cp:coreProperties>
</file>