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65" autoAdjust="0"/>
  </p:normalViewPr>
  <p:slideViewPr>
    <p:cSldViewPr>
      <p:cViewPr varScale="1">
        <p:scale>
          <a:sx n="145" d="100"/>
          <a:sy n="145" d="100"/>
        </p:scale>
        <p:origin x="-3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02.06.15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0662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02.06.15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168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81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2"/>
          <a:stretch/>
        </p:blipFill>
        <p:spPr>
          <a:xfrm>
            <a:off x="1691680" y="1412776"/>
            <a:ext cx="5081978" cy="3795377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683568" y="5024930"/>
            <a:ext cx="7992888" cy="924350"/>
          </a:xfrm>
        </p:spPr>
        <p:txBody>
          <a:bodyPr/>
          <a:lstStyle/>
          <a:p>
            <a:pPr algn="ctr">
              <a:buNone/>
            </a:pPr>
            <a:r>
              <a:rPr lang="de-AT" b="1" dirty="0" smtClean="0"/>
              <a:t>Harley-Davidson </a:t>
            </a:r>
            <a:r>
              <a:rPr lang="de-AT" b="1" dirty="0" err="1" smtClean="0"/>
              <a:t>Softail</a:t>
            </a:r>
            <a:r>
              <a:rPr lang="de-AT" b="1" dirty="0" smtClean="0"/>
              <a:t> </a:t>
            </a:r>
            <a:r>
              <a:rPr lang="de-AT" b="1" dirty="0" err="1" smtClean="0"/>
              <a:t>Deluxe</a:t>
            </a:r>
            <a:r>
              <a:rPr lang="de-AT" b="1" dirty="0" smtClean="0"/>
              <a:t> ab 2011</a:t>
            </a:r>
            <a:endParaRPr lang="de-AT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dirty="0" smtClean="0"/>
              <a:t>BIKE </a:t>
            </a:r>
            <a:r>
              <a:rPr lang="de-AT" sz="1800" smtClean="0"/>
              <a:t>INFO 19/2015</a:t>
            </a:r>
            <a:endParaRPr lang="de-AT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714480" y="5786454"/>
            <a:ext cx="5905500" cy="288925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sp>
        <p:nvSpPr>
          <p:cNvPr id="7" name="Textfeld 8"/>
          <p:cNvSpPr txBox="1"/>
          <p:nvPr/>
        </p:nvSpPr>
        <p:spPr>
          <a:xfrm>
            <a:off x="857752" y="4098986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CAN-Bus gesteuertes Klappensystem / CAN-bus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 smtClean="0"/>
              <a:t>valve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Soundmodulation per Taster / Sound </a:t>
            </a:r>
            <a:r>
              <a:rPr lang="de-DE" dirty="0" err="1" smtClean="0"/>
              <a:t>modulation</a:t>
            </a:r>
            <a:r>
              <a:rPr lang="de-DE" dirty="0" smtClean="0"/>
              <a:t> via push </a:t>
            </a:r>
            <a:r>
              <a:rPr lang="de-DE" dirty="0" err="1" smtClean="0"/>
              <a:t>button</a:t>
            </a:r>
            <a:r>
              <a:rPr lang="de-DE" dirty="0" smtClean="0"/>
              <a:t> </a:t>
            </a:r>
            <a:r>
              <a:rPr lang="de-DE" dirty="0" err="1" smtClean="0"/>
              <a:t>switch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Kerniger Sound / Hot </a:t>
            </a:r>
            <a:r>
              <a:rPr lang="de-DE" dirty="0" err="1" smtClean="0"/>
              <a:t>sound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Endkappen wählbar und wechselbar / </a:t>
            </a:r>
            <a:r>
              <a:rPr lang="de-DE" dirty="0" err="1" smtClean="0"/>
              <a:t>Selectable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changeable</a:t>
            </a:r>
            <a:r>
              <a:rPr lang="de-DE" dirty="0" smtClean="0"/>
              <a:t> end </a:t>
            </a:r>
            <a:r>
              <a:rPr lang="de-DE" dirty="0" err="1" smtClean="0"/>
              <a:t>caps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EG-Genehmigung / EEC </a:t>
            </a:r>
            <a:r>
              <a:rPr lang="de-DE" dirty="0" err="1" smtClean="0"/>
              <a:t>homologation</a:t>
            </a:r>
            <a:r>
              <a:rPr lang="de-DE" dirty="0" smtClean="0"/>
              <a:t> </a:t>
            </a:r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829" y="1763157"/>
            <a:ext cx="4032447" cy="229043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5" t="31115" r="7547" b="15418"/>
          <a:stretch/>
        </p:blipFill>
        <p:spPr>
          <a:xfrm>
            <a:off x="179512" y="2037282"/>
            <a:ext cx="4534616" cy="1742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156176" y="1268760"/>
            <a:ext cx="2736304" cy="503238"/>
          </a:xfrm>
        </p:spPr>
        <p:txBody>
          <a:bodyPr/>
          <a:lstStyle/>
          <a:p>
            <a:pPr algn="r">
              <a:buNone/>
            </a:pPr>
            <a:r>
              <a:rPr lang="de-DE" sz="1800" b="1" dirty="0" smtClean="0"/>
              <a:t>Endkappen / end </a:t>
            </a:r>
            <a:r>
              <a:rPr lang="de-DE" sz="1800" b="1" dirty="0" err="1" smtClean="0"/>
              <a:t>caps</a:t>
            </a:r>
            <a:endParaRPr lang="de-AT" sz="1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5" y="1771998"/>
            <a:ext cx="8838891" cy="414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Leistungsdiagramm / </a:t>
            </a:r>
            <a:r>
              <a:rPr lang="de-AT" sz="1800" b="1" dirty="0" err="1" smtClean="0"/>
              <a:t>Dyno</a:t>
            </a:r>
            <a:r>
              <a:rPr lang="de-AT" sz="1800" b="1" dirty="0" smtClean="0"/>
              <a:t> </a:t>
            </a:r>
            <a:r>
              <a:rPr lang="de-AT" sz="1800" b="1" dirty="0" err="1" smtClean="0"/>
              <a:t>chart</a:t>
            </a:r>
            <a:endParaRPr lang="de-AT" sz="18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5436096" y="5733256"/>
            <a:ext cx="3528120" cy="432246"/>
          </a:xfrm>
        </p:spPr>
        <p:txBody>
          <a:bodyPr/>
          <a:lstStyle/>
          <a:p>
            <a:pPr algn="r"/>
            <a:r>
              <a:rPr lang="de-AT" dirty="0" smtClean="0"/>
              <a:t>Technische Änderungen und Irrtümer bleiben vorbehalten.</a:t>
            </a:r>
          </a:p>
          <a:p>
            <a:pPr algn="r"/>
            <a:r>
              <a:rPr lang="de-AT" dirty="0" err="1" smtClean="0"/>
              <a:t>Subject</a:t>
            </a:r>
            <a:r>
              <a:rPr lang="de-AT" dirty="0" smtClean="0"/>
              <a:t> to </a:t>
            </a:r>
            <a:r>
              <a:rPr lang="de-AT" dirty="0" err="1" smtClean="0"/>
              <a:t>technical</a:t>
            </a:r>
            <a:r>
              <a:rPr lang="de-AT" dirty="0" smtClean="0"/>
              <a:t> </a:t>
            </a:r>
            <a:r>
              <a:rPr lang="de-AT" dirty="0" err="1" smtClean="0"/>
              <a:t>alterations</a:t>
            </a:r>
            <a:r>
              <a:rPr lang="de-AT" dirty="0" smtClean="0"/>
              <a:t> and </a:t>
            </a:r>
            <a:r>
              <a:rPr lang="de-AT" dirty="0" err="1" smtClean="0"/>
              <a:t>errors</a:t>
            </a:r>
            <a:r>
              <a:rPr lang="de-AT" dirty="0" smtClean="0"/>
              <a:t>.</a:t>
            </a:r>
            <a:endParaRPr lang="de-AT" dirty="0"/>
          </a:p>
        </p:txBody>
      </p:sp>
      <p:pic>
        <p:nvPicPr>
          <p:cNvPr id="1026" name="Picture 2" descr="H:\MC Kundeninfos 2015\02_in Arbeit\HD Softail Deluxe SC 15\Softail_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628800"/>
            <a:ext cx="644501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nplatzhalter 3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285487966"/>
              </p:ext>
            </p:extLst>
          </p:nvPr>
        </p:nvGraphicFramePr>
        <p:xfrm>
          <a:off x="141984" y="1808956"/>
          <a:ext cx="8858347" cy="4275634"/>
        </p:xfrm>
        <a:graphic>
          <a:graphicData uri="http://schemas.openxmlformats.org/drawingml/2006/table">
            <a:tbl>
              <a:tblPr/>
              <a:tblGrid>
                <a:gridCol w="1314025"/>
                <a:gridCol w="265073"/>
                <a:gridCol w="289992"/>
                <a:gridCol w="1848697"/>
                <a:gridCol w="1685577"/>
                <a:gridCol w="561859"/>
                <a:gridCol w="688731"/>
                <a:gridCol w="872406"/>
                <a:gridCol w="631928"/>
                <a:gridCol w="700059"/>
              </a:tblGrid>
              <a:tr h="18268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ARTIKELNUMMERN / PART NUMBERS</a:t>
                      </a:r>
                    </a:p>
                  </a:txBody>
                  <a:tcPr marL="36000" marR="0" marT="10800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Modell - type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Bj.</a:t>
                      </a:r>
                      <a:b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year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Ømm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Beschreibung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description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Typ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Mantel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sleeve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Setartikelnummer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Calibri"/>
                          <a:cs typeface="Calibri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fr-FR" sz="600" b="1" i="0" u="none" strike="noStrike">
                          <a:effectLst/>
                          <a:latin typeface="Calibri"/>
                          <a:cs typeface="Calibri"/>
                        </a:rPr>
                        <a:t>EUR excl. VAT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Variante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version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setpartnumber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49115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SOFTAIL, FS2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CUSTOM Schalldämpfer und Design der Endkappen wählbar, beides nur in Kombination </a:t>
                      </a:r>
                      <a:r>
                        <a:rPr lang="de-AT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montierbar</a:t>
                      </a:r>
                      <a:endParaRPr lang="de-AT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CUSTOM exhaust and selectable end cap design only fits as a complete system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FLSTN Softail Deluxe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11-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2 x CUSTOM Schalldämpfer inkl. Kat. ohne Endkappe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/>
                          <a:cs typeface="Calibri"/>
                        </a:rPr>
                        <a:t>2 x CUSTOM exhaust incl. cat., no end cap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007152 230211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971,00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FLS Softail Slim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12-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007752 230211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971,00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FLSTSB Cross Bones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11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2 x CUSTOM Schalldämpfer inkl. Kat. ohne </a:t>
                      </a:r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Endkappe</a:t>
                      </a:r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/>
                          <a:cs typeface="Calibri"/>
                        </a:rPr>
                        <a:t>2 x CUSTOM exhaust incl. cat., no end cap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007152 260211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1332,00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FXS Blackline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11-13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MCS - System** - (nicht für FXS Blackline)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MCS - </a:t>
                      </a:r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system</a:t>
                      </a:r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** - (not </a:t>
                      </a:r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for</a:t>
                      </a:r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 FXS </a:t>
                      </a:r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Blackline</a:t>
                      </a:r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007752 260211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1332,00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2 x CUSTOM Schalldämpfer inkl. Kat. ohne Endkappe 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Calibri"/>
                          <a:cs typeface="Calibri"/>
                        </a:rPr>
                        <a:t>2 x CUSTOM exhaust incl. cat., no end cap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007152 290211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1578,00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*SC15 - (CAN-BUS gesteuertes Klappensystem) - (nicht für FXS </a:t>
                      </a:r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Blackline</a:t>
                      </a:r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Calibri"/>
                          <a:cs typeface="Calibri"/>
                        </a:rPr>
                        <a:t>*SC15 - (CAN-BUS actuated sound system) - (not for FXS Blackline)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007752 290211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1578,00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6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Wählbare Endkappen müssen extra bestellt werden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Calibri"/>
                          <a:cs typeface="Calibri"/>
                        </a:rPr>
                        <a:t>Selectable end caps must be ordered separately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/>
                          <a:cs typeface="Calibri"/>
                        </a:rPr>
                        <a:t>Endkappe Slash Cut (2 Stk.) 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/>
                          <a:cs typeface="Calibri"/>
                        </a:rPr>
                        <a:t>end cap slash-cut (2 pcs.) 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EK01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EK71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Endkappe Perforated (2 Stk.) 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/>
                          <a:cs typeface="Calibri"/>
                        </a:rPr>
                        <a:t>end cap perforated (2 pcs.) 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Edelstahl </a:t>
                      </a:r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chrom</a:t>
                      </a:r>
                      <a:endParaRPr lang="de-AT" sz="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EK02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EK72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Endkappe Tapered (2 Stk.)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/>
                          <a:cs typeface="Calibri"/>
                        </a:rPr>
                        <a:t>end cap tapered (2 pcs.)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EK03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EK73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Endkappe Straight End (2 Stk.) 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/>
                          <a:cs typeface="Calibri"/>
                        </a:rPr>
                        <a:t>end cap straight end (2 pcs.)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EK04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EK74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/>
                          <a:cs typeface="Calibri"/>
                        </a:rPr>
                        <a:t>Endkappe Rolled Up (2 Stk.) 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/>
                          <a:cs typeface="Calibri"/>
                        </a:rPr>
                        <a:t>end cap rolled up (2 pcs.)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stainless</a:t>
                      </a:r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steel</a:t>
                      </a:r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chrome</a:t>
                      </a:r>
                      <a:endParaRPr lang="de-AT" sz="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EK05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stainless</a:t>
                      </a:r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steel</a:t>
                      </a:r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black</a:t>
                      </a:r>
                      <a:endParaRPr lang="de-AT" sz="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EK75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87,00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Endkappe Sniper (2 Stk.)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end cap sniper (2 pcs.)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EK76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124,00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FLAP-KILL (Deaktivierungsstecker für Serienklappe)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FLAP-KILL (deactivating plug for serial valve)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Race (no EG/ABE/EEC)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HD001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20,00</a:t>
                      </a:r>
                    </a:p>
                  </a:txBody>
                  <a:tcPr marL="36000" marR="0" marT="108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Preise 2015 in Euro exkl. MwSt. / Prices 2015 in Euro excl. VAT!</a:t>
                      </a:r>
                    </a:p>
                  </a:txBody>
                  <a:tcPr marL="36000" marR="0" marT="10800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0" marT="10800" marB="108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Calibri"/>
                          <a:cs typeface="Calibri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Calibri"/>
                          <a:cs typeface="Calibri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Calibri"/>
                          <a:cs typeface="Calibri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36000" marR="0" marT="10800" marB="108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**MCS-System</a:t>
                      </a:r>
                    </a:p>
                  </a:txBody>
                  <a:tcPr marL="36000" marR="0" marT="10800" marB="108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gridSpan="9">
                  <a:txBody>
                    <a:bodyPr/>
                    <a:lstStyle/>
                    <a:p>
                      <a:pPr algn="l" fontAlgn="t"/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Das Aktivieren der mechanischen Klappe (MCS) des EG-genehmigten Schalldämpfers ist laut EG Genehmigung nicht zulässig. Außerdem erhöhen sich beim Verstellen / Öffnen der Klappe die Geräuschwerte. Aufgrund dieses Eingriffes, d.h. wenn die Klappenstellung verändert wird, ist der Betrieb des Fahrzeuges auf öffentlichen Straßen bzw. im Geltungsbereich der STVO/STVZO nicht zulässig. The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activation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of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the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mechanical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valve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(MCS)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of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the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EEC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homologated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exhaust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is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not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permitted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according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to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homologation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documents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. The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increase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in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sound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once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the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valve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is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activated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too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loud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for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public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road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usage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and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not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permissable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according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to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the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road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transport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authority</a:t>
                      </a:r>
                      <a:r>
                        <a:rPr lang="de-A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.</a:t>
                      </a:r>
                    </a:p>
                  </a:txBody>
                  <a:tcPr marL="36000" marR="0" marT="10800" marB="108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de-AT" sz="5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36000" marR="0" marT="10800" marB="108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de-AT" sz="5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36000" marR="0" marT="10800" marB="108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sp>
        <p:nvSpPr>
          <p:cNvPr id="26" name="Tabellenplatzhalter 23"/>
          <p:cNvSpPr>
            <a:spLocks noGrp="1"/>
          </p:cNvSpPr>
          <p:nvPr/>
        </p:nvSpPr>
        <p:spPr>
          <a:xfrm>
            <a:off x="143669" y="1808956"/>
            <a:ext cx="8856662" cy="3240088"/>
          </a:xfrm>
          <a:prstGeom prst="rect">
            <a:avLst/>
          </a:prstGeom>
        </p:spPr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728</Words>
  <Application>Microsoft Macintosh PowerPoint</Application>
  <PresentationFormat>Bildschirmpräsentation (4:3)</PresentationFormat>
  <Paragraphs>236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85</cp:revision>
  <dcterms:created xsi:type="dcterms:W3CDTF">2014-04-07T11:02:28Z</dcterms:created>
  <dcterms:modified xsi:type="dcterms:W3CDTF">2015-06-02T10:33:03Z</dcterms:modified>
</cp:coreProperties>
</file>